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1"/>
  </p:notesMasterIdLst>
  <p:sldIdLst>
    <p:sldId id="260" r:id="rId2"/>
    <p:sldId id="266" r:id="rId3"/>
    <p:sldId id="267" r:id="rId4"/>
    <p:sldId id="258" r:id="rId5"/>
    <p:sldId id="263" r:id="rId6"/>
    <p:sldId id="282" r:id="rId7"/>
    <p:sldId id="283" r:id="rId8"/>
    <p:sldId id="284" r:id="rId9"/>
    <p:sldId id="294" r:id="rId10"/>
    <p:sldId id="292" r:id="rId11"/>
    <p:sldId id="264" r:id="rId12"/>
    <p:sldId id="290" r:id="rId13"/>
    <p:sldId id="287" r:id="rId14"/>
    <p:sldId id="289" r:id="rId15"/>
    <p:sldId id="288" r:id="rId16"/>
    <p:sldId id="275" r:id="rId17"/>
    <p:sldId id="277" r:id="rId18"/>
    <p:sldId id="269" r:id="rId19"/>
    <p:sldId id="285" r:id="rId20"/>
    <p:sldId id="281" r:id="rId21"/>
    <p:sldId id="280" r:id="rId22"/>
    <p:sldId id="270" r:id="rId23"/>
    <p:sldId id="279" r:id="rId24"/>
    <p:sldId id="271" r:id="rId25"/>
    <p:sldId id="272" r:id="rId26"/>
    <p:sldId id="291" r:id="rId27"/>
    <p:sldId id="286" r:id="rId28"/>
    <p:sldId id="274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inimized">
    <p:restoredLeft sz="15653" autoAdjust="0"/>
    <p:restoredTop sz="13072" autoAdjust="0"/>
  </p:normalViewPr>
  <p:slideViewPr>
    <p:cSldViewPr snapToGrid="0">
      <p:cViewPr varScale="1">
        <p:scale>
          <a:sx n="10" d="100"/>
          <a:sy n="10" d="100"/>
        </p:scale>
        <p:origin x="3294" y="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630BEB-6E90-4473-8DAB-6909556FFFCC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FA204-3628-41CA-9859-3E7F2A46EC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909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Selamlar arkadaşlar. Bizim proje konumuz makine öğrenmesi yöntemlerini kullanarak 2026 FIFA dünya kupası kazananını öngörmek.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Ben </a:t>
            </a:r>
            <a:r>
              <a:rPr lang="en-US" dirty="0"/>
              <a:t>Faruk </a:t>
            </a:r>
            <a:r>
              <a:rPr lang="en-US" dirty="0" err="1"/>
              <a:t>Tekbaş</a:t>
            </a:r>
            <a:r>
              <a:rPr lang="en-US" dirty="0"/>
              <a:t> </a:t>
            </a:r>
            <a:r>
              <a:rPr lang="tr-TR" dirty="0"/>
              <a:t>ve arkadaşım </a:t>
            </a:r>
            <a:r>
              <a:rPr lang="en-US" dirty="0"/>
              <a:t>Mert Çalışkan </a:t>
            </a:r>
            <a:r>
              <a:rPr lang="tr-TR" dirty="0"/>
              <a:t>ile birlikte</a:t>
            </a:r>
            <a:r>
              <a:rPr lang="en-US" dirty="0"/>
              <a:t> 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tüm dünyanın en çok takip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ettiği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organizasyon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geçmiş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kullanarak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sonraki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şampiyonu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tahmin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etmenin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ilginç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olacağını düşündük.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40B6A-C1D5-4BB2-BBEA-A9C89C0B05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65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Burada her bir oyuncu pozisyon skorunun maç sonucuna etkisini gözlemledik.</a:t>
            </a:r>
          </a:p>
          <a:p>
            <a:r>
              <a:rPr lang="tr-TR" dirty="0"/>
              <a:t>Ev sahibi takımın oyuncu skorları arttıkça maç sonucunun ev sahibi lehine sonuçlandığını net şekilde gözlemledik</a:t>
            </a:r>
            <a:r>
              <a:rPr lang="en-US" dirty="0"/>
              <a:t>.</a:t>
            </a:r>
            <a:endParaRPr lang="tr-TR" dirty="0"/>
          </a:p>
          <a:p>
            <a:r>
              <a:rPr lang="tr-TR" dirty="0"/>
              <a:t>Örneğin ev sahibi takımın kaleci skoru yükseldikçe, maçları ev sahibi kazanıyor. </a:t>
            </a:r>
            <a:endParaRPr lang="en-US" dirty="0"/>
          </a:p>
          <a:p>
            <a:r>
              <a:rPr lang="tr-TR" dirty="0"/>
              <a:t>Rakip takımın kaleci skoru yükseldikçe, rakip takım kazanıyor. </a:t>
            </a:r>
          </a:p>
          <a:p>
            <a:r>
              <a:rPr lang="tr-TR" dirty="0"/>
              <a:t>Bu benzer sonuçlar tüm pozisyonlar için aynıdır.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68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Bize 2026 FIFA dünya kupasını kazanabilecek adaylar ile ilgili bilgi vermesi açısından veri analizi süreci gerçekleştirdik.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yüksek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toplam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FIFA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puanına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yüksek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oyuncu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pozisyon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puanlarına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yüksek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kazanma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oranlarına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sahip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10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sahibi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takımların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maç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sonucu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dağılımlarını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inceledik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101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Toplam fifa puanına göre sıralama Fransa, Brezilya, Belçika, İspanya şeklinde gidiyor.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2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Oyuncuların pozisyonlarına göre en yüksek puanlı takımları inceledik.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71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En yüksek kazanma oranlarını sıraladığımızda Brezilya’nın lider olduğunu görüyoruz.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726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 sahibi takımların maç sonucu dağılımlarını inceledik.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05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Tahminleme modelimizi oluştururken Karar Ağacı, Yapay Sinir Ağları, </a:t>
            </a:r>
            <a:r>
              <a:rPr lang="tr-TR" dirty="0" err="1"/>
              <a:t>Bayes</a:t>
            </a:r>
            <a:r>
              <a:rPr lang="tr-TR" dirty="0"/>
              <a:t> Sınıflandırıcılar, Destek Vektör Makineleri (SVM) ve Derin Öğrenme</a:t>
            </a:r>
            <a:r>
              <a:rPr lang="en-US" dirty="0"/>
              <a:t> </a:t>
            </a:r>
            <a:r>
              <a:rPr lang="en-US" dirty="0" err="1"/>
              <a:t>yöntemlerini</a:t>
            </a:r>
            <a:r>
              <a:rPr lang="tr-TR" dirty="0"/>
              <a:t>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en-US" dirty="0" err="1"/>
              <a:t>aldık</a:t>
            </a:r>
            <a:r>
              <a:rPr lang="tr-T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Bu modelleri Python’da makine öğrenme kütüphaneleri kullanarak gerçekleştirdik.</a:t>
            </a:r>
          </a:p>
          <a:p>
            <a:endParaRPr lang="tr-TR" dirty="0"/>
          </a:p>
          <a:p>
            <a:r>
              <a:rPr lang="tr-TR" dirty="0"/>
              <a:t>Verisetimizi train_test_split fonksiyonu kullanarak, </a:t>
            </a:r>
          </a:p>
          <a:p>
            <a:r>
              <a:rPr lang="tr-TR" dirty="0"/>
              <a:t>%80’lik bir kısmını modelinin öğrenmesi için ve </a:t>
            </a:r>
          </a:p>
          <a:p>
            <a:r>
              <a:rPr lang="tr-TR" dirty="0"/>
              <a:t>%20’lik bir kısmını da test etmesi için kullandık.</a:t>
            </a:r>
          </a:p>
          <a:p>
            <a:endParaRPr lang="tr-TR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810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Oluşturduğumuz modelleri ayrıca performans metriklerine göre değerlendirdik. </a:t>
            </a:r>
          </a:p>
          <a:p>
            <a:r>
              <a:rPr lang="en-US" dirty="0" err="1"/>
              <a:t>Kısaca</a:t>
            </a:r>
            <a:r>
              <a:rPr lang="en-US" dirty="0"/>
              <a:t>, </a:t>
            </a:r>
            <a:r>
              <a:rPr lang="en-US" dirty="0" err="1"/>
              <a:t>Karışıklık</a:t>
            </a:r>
            <a:r>
              <a:rPr lang="en-US" dirty="0"/>
              <a:t> </a:t>
            </a:r>
            <a:r>
              <a:rPr lang="en-US" dirty="0" err="1"/>
              <a:t>matrisi</a:t>
            </a:r>
            <a:endParaRPr lang="en-US" dirty="0"/>
          </a:p>
          <a:p>
            <a:r>
              <a:rPr lang="tr-TR" dirty="0"/>
              <a:t>Doğruluk, Hassasiyet, Duyarlılık ve F-ölçütü</a:t>
            </a:r>
          </a:p>
          <a:p>
            <a:r>
              <a:rPr lang="tr-TR" dirty="0"/>
              <a:t>Kesinlik-Duyarlılık Eğrisi</a:t>
            </a:r>
          </a:p>
          <a:p>
            <a:r>
              <a:rPr lang="tr-TR" dirty="0"/>
              <a:t>ROC Eğrisi</a:t>
            </a:r>
          </a:p>
          <a:p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metrikleri</a:t>
            </a:r>
            <a:r>
              <a:rPr lang="en-US" dirty="0"/>
              <a:t> </a:t>
            </a:r>
            <a:r>
              <a:rPr lang="en-US" dirty="0" err="1"/>
              <a:t>inceledik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8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İlk olarak karışıklık matrislerini değerlendirdik. </a:t>
            </a:r>
            <a:endParaRPr lang="en-US" dirty="0"/>
          </a:p>
          <a:p>
            <a:r>
              <a:rPr lang="en-US" dirty="0" err="1"/>
              <a:t>Dikkatimizi</a:t>
            </a:r>
            <a:r>
              <a:rPr lang="en-US" dirty="0"/>
              <a:t> </a:t>
            </a:r>
            <a:r>
              <a:rPr lang="en-US" dirty="0" err="1"/>
              <a:t>çeken</a:t>
            </a:r>
            <a:r>
              <a:rPr lang="en-US" dirty="0"/>
              <a:t> </a:t>
            </a:r>
            <a:r>
              <a:rPr lang="en-US" dirty="0" err="1"/>
              <a:t>noktalar</a:t>
            </a:r>
            <a:r>
              <a:rPr lang="en-US" dirty="0"/>
              <a:t> </a:t>
            </a:r>
            <a:r>
              <a:rPr lang="en-US" dirty="0" err="1"/>
              <a:t>şunlar</a:t>
            </a:r>
            <a:r>
              <a:rPr lang="tr-TR" dirty="0"/>
              <a:t> oldu:</a:t>
            </a:r>
            <a:endParaRPr lang="en-US" dirty="0"/>
          </a:p>
          <a:p>
            <a:endParaRPr lang="tr-TR" dirty="0"/>
          </a:p>
          <a:p>
            <a:r>
              <a:rPr lang="en-US" dirty="0"/>
              <a:t>SVM </a:t>
            </a:r>
            <a:r>
              <a:rPr lang="en-US" dirty="0" err="1"/>
              <a:t>ve</a:t>
            </a:r>
            <a:r>
              <a:rPr lang="en-US" dirty="0"/>
              <a:t> Bayes </a:t>
            </a:r>
            <a:r>
              <a:rPr lang="en-US" dirty="0" err="1"/>
              <a:t>sınıflandırıcı</a:t>
            </a:r>
            <a:r>
              <a:rPr lang="en-US" dirty="0"/>
              <a:t> </a:t>
            </a:r>
            <a:r>
              <a:rPr lang="en-US" dirty="0" err="1"/>
              <a:t>modelleri</a:t>
            </a:r>
            <a:r>
              <a:rPr lang="en-US" dirty="0"/>
              <a:t> </a:t>
            </a:r>
            <a:r>
              <a:rPr lang="tr-TR" dirty="0"/>
              <a:t>birbirine </a:t>
            </a:r>
            <a:r>
              <a:rPr lang="en-US" dirty="0" err="1"/>
              <a:t>benzeyen</a:t>
            </a:r>
            <a:r>
              <a:rPr lang="en-US" dirty="0"/>
              <a:t>, </a:t>
            </a:r>
            <a:r>
              <a:rPr lang="en-US" dirty="0" err="1"/>
              <a:t>dengeli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sergiledi</a:t>
            </a:r>
            <a:r>
              <a:rPr lang="en-US" dirty="0"/>
              <a:t>. </a:t>
            </a:r>
          </a:p>
          <a:p>
            <a:r>
              <a:rPr lang="en-US" b="1" dirty="0"/>
              <a:t>Bu </a:t>
            </a:r>
            <a:r>
              <a:rPr lang="en-US" b="1" dirty="0" err="1"/>
              <a:t>sonuç</a:t>
            </a:r>
            <a:r>
              <a:rPr lang="en-US" b="1" dirty="0"/>
              <a:t>, her </a:t>
            </a:r>
            <a:r>
              <a:rPr lang="en-US" b="1" dirty="0" err="1"/>
              <a:t>iki</a:t>
            </a:r>
            <a:r>
              <a:rPr lang="en-US" b="1" dirty="0"/>
              <a:t> </a:t>
            </a:r>
            <a:r>
              <a:rPr lang="en-US" b="1" dirty="0" err="1"/>
              <a:t>modelin</a:t>
            </a:r>
            <a:r>
              <a:rPr lang="en-US" b="1" dirty="0"/>
              <a:t> </a:t>
            </a:r>
            <a:r>
              <a:rPr lang="en-US" b="1" dirty="0" err="1"/>
              <a:t>sınıfları</a:t>
            </a:r>
            <a:r>
              <a:rPr lang="en-US" b="1" dirty="0"/>
              <a:t> </a:t>
            </a:r>
            <a:r>
              <a:rPr lang="en-US" b="1" dirty="0" err="1"/>
              <a:t>iyi</a:t>
            </a:r>
            <a:r>
              <a:rPr lang="en-US" b="1" dirty="0"/>
              <a:t> </a:t>
            </a:r>
            <a:r>
              <a:rPr lang="en-US" b="1" dirty="0" err="1"/>
              <a:t>ayırt</a:t>
            </a:r>
            <a:r>
              <a:rPr lang="en-US" b="1" dirty="0"/>
              <a:t> </a:t>
            </a:r>
            <a:r>
              <a:rPr lang="en-US" b="1" dirty="0" err="1"/>
              <a:t>etmesinden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setinin</a:t>
            </a:r>
            <a:r>
              <a:rPr lang="en-US" b="1" dirty="0"/>
              <a:t> </a:t>
            </a:r>
            <a:r>
              <a:rPr lang="en-US" b="1" dirty="0" err="1"/>
              <a:t>dengeli</a:t>
            </a:r>
            <a:r>
              <a:rPr lang="en-US" b="1" dirty="0"/>
              <a:t> </a:t>
            </a:r>
            <a:r>
              <a:rPr lang="en-US" b="1" dirty="0" err="1"/>
              <a:t>sınıflara</a:t>
            </a:r>
            <a:r>
              <a:rPr lang="en-US" b="1" dirty="0"/>
              <a:t> </a:t>
            </a:r>
            <a:r>
              <a:rPr lang="en-US" b="1" dirty="0" err="1"/>
              <a:t>sahip</a:t>
            </a:r>
            <a:r>
              <a:rPr lang="en-US" b="1" dirty="0"/>
              <a:t> </a:t>
            </a:r>
            <a:r>
              <a:rPr lang="en-US" b="1" dirty="0" err="1"/>
              <a:t>olmasından</a:t>
            </a:r>
            <a:r>
              <a:rPr lang="en-US" b="1" dirty="0"/>
              <a:t> </a:t>
            </a:r>
            <a:r>
              <a:rPr lang="en-US" b="1" dirty="0" err="1"/>
              <a:t>kaynaklanıyor</a:t>
            </a:r>
            <a:r>
              <a:rPr lang="en-US" b="1" dirty="0"/>
              <a:t>.</a:t>
            </a:r>
            <a:endParaRPr lang="tr-TR" b="1" dirty="0"/>
          </a:p>
          <a:p>
            <a:r>
              <a:rPr lang="tr-TR" dirty="0"/>
              <a:t>Karar ağaçları ise dengeli </a:t>
            </a:r>
            <a:r>
              <a:rPr lang="en-US" dirty="0" err="1"/>
              <a:t>dağılmaısına</a:t>
            </a:r>
            <a:r>
              <a:rPr lang="tr-TR" dirty="0"/>
              <a:t> rağmen </a:t>
            </a:r>
            <a:r>
              <a:rPr lang="tr-TR" dirty="0" err="1"/>
              <a:t>false</a:t>
            </a:r>
            <a:r>
              <a:rPr lang="en-US" dirty="0"/>
              <a:t>-negative </a:t>
            </a:r>
            <a:r>
              <a:rPr lang="en-US" dirty="0" err="1"/>
              <a:t>ve</a:t>
            </a:r>
            <a:r>
              <a:rPr lang="en-US" dirty="0"/>
              <a:t> false-positive </a:t>
            </a:r>
            <a:r>
              <a:rPr lang="tr-TR" dirty="0"/>
              <a:t>durumları daha yüksek tahmin etti.</a:t>
            </a:r>
            <a:r>
              <a:rPr lang="en-US" dirty="0"/>
              <a:t> </a:t>
            </a:r>
          </a:p>
          <a:p>
            <a:r>
              <a:rPr lang="en-US" b="1" dirty="0"/>
              <a:t>False-</a:t>
            </a:r>
            <a:r>
              <a:rPr lang="en-US" b="1" dirty="0" err="1"/>
              <a:t>positive’lerin</a:t>
            </a:r>
            <a:r>
              <a:rPr lang="en-US" b="1" dirty="0"/>
              <a:t> </a:t>
            </a:r>
            <a:r>
              <a:rPr lang="en-US" b="1" dirty="0" err="1"/>
              <a:t>çok</a:t>
            </a:r>
            <a:r>
              <a:rPr lang="en-US" b="1" dirty="0"/>
              <a:t> </a:t>
            </a:r>
            <a:r>
              <a:rPr lang="en-US" b="1" dirty="0" err="1"/>
              <a:t>olmasını</a:t>
            </a:r>
            <a:r>
              <a:rPr lang="en-US" b="1" dirty="0"/>
              <a:t>, </a:t>
            </a:r>
            <a:r>
              <a:rPr lang="en-US" b="1" dirty="0" err="1"/>
              <a:t>karar</a:t>
            </a:r>
            <a:r>
              <a:rPr lang="en-US" b="1" dirty="0"/>
              <a:t> </a:t>
            </a:r>
            <a:r>
              <a:rPr lang="en-US" b="1" dirty="0" err="1"/>
              <a:t>ağaçlarının</a:t>
            </a:r>
            <a:r>
              <a:rPr lang="en-US" b="1" dirty="0"/>
              <a:t> </a:t>
            </a:r>
            <a:r>
              <a:rPr lang="en-US" b="1" dirty="0" err="1"/>
              <a:t>genellikle</a:t>
            </a:r>
            <a:r>
              <a:rPr lang="en-US" b="1" dirty="0"/>
              <a:t> </a:t>
            </a:r>
            <a:r>
              <a:rPr lang="en-US" b="1" dirty="0" err="1"/>
              <a:t>eğitim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setinde</a:t>
            </a:r>
            <a:r>
              <a:rPr lang="en-US" b="1" dirty="0"/>
              <a:t> overfitting </a:t>
            </a:r>
            <a:r>
              <a:rPr lang="en-US" b="1" dirty="0" err="1"/>
              <a:t>eğilimli</a:t>
            </a:r>
            <a:r>
              <a:rPr lang="en-US" b="1" dirty="0"/>
              <a:t> </a:t>
            </a:r>
            <a:r>
              <a:rPr lang="en-US" b="1" dirty="0" err="1"/>
              <a:t>olmasıyla</a:t>
            </a:r>
            <a:r>
              <a:rPr lang="en-US" b="1" dirty="0"/>
              <a:t> </a:t>
            </a:r>
            <a:r>
              <a:rPr lang="en-US" b="1" dirty="0" err="1"/>
              <a:t>ilişkilendirdik</a:t>
            </a:r>
            <a:r>
              <a:rPr lang="en-US" b="1" dirty="0"/>
              <a:t>.</a:t>
            </a:r>
          </a:p>
          <a:p>
            <a:r>
              <a:rPr lang="tr-TR" dirty="0"/>
              <a:t>Derin öğrenme ve sinir ağı modelinin dengeli dağılmadığı görüldü. </a:t>
            </a:r>
            <a:endParaRPr lang="en-US" dirty="0"/>
          </a:p>
          <a:p>
            <a:r>
              <a:rPr lang="en-US" dirty="0"/>
              <a:t>D</a:t>
            </a:r>
            <a:r>
              <a:rPr lang="tr-TR" dirty="0"/>
              <a:t>erin öğrenmede False-Negative ve True-Negative değerleri çok yüksek sonuç verdi. </a:t>
            </a:r>
            <a:r>
              <a:rPr lang="en-US" b="1" dirty="0" err="1"/>
              <a:t>Yani</a:t>
            </a:r>
            <a:r>
              <a:rPr lang="en-US" b="1" dirty="0"/>
              <a:t> model </a:t>
            </a:r>
            <a:r>
              <a:rPr lang="en-US" b="1" dirty="0" err="1"/>
              <a:t>negatif</a:t>
            </a:r>
            <a:r>
              <a:rPr lang="en-US" b="1" dirty="0"/>
              <a:t> </a:t>
            </a:r>
            <a:r>
              <a:rPr lang="en-US" b="1" dirty="0" err="1"/>
              <a:t>durumları</a:t>
            </a:r>
            <a:r>
              <a:rPr lang="en-US" b="1" dirty="0"/>
              <a:t> </a:t>
            </a:r>
            <a:r>
              <a:rPr lang="en-US" b="1" dirty="0" err="1"/>
              <a:t>yeterince</a:t>
            </a:r>
            <a:r>
              <a:rPr lang="en-US" b="1" dirty="0"/>
              <a:t> </a:t>
            </a:r>
            <a:r>
              <a:rPr lang="en-US" b="1" dirty="0" err="1"/>
              <a:t>tanımayamadığını</a:t>
            </a:r>
            <a:r>
              <a:rPr lang="en-US" b="1" dirty="0"/>
              <a:t> </a:t>
            </a:r>
            <a:r>
              <a:rPr lang="en-US" b="1" dirty="0" err="1"/>
              <a:t>gösterdi</a:t>
            </a:r>
            <a:r>
              <a:rPr lang="en-US" b="1" dirty="0"/>
              <a:t>.</a:t>
            </a:r>
            <a:endParaRPr lang="tr-TR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Sinir</a:t>
            </a:r>
            <a:r>
              <a:rPr lang="en-US" dirty="0"/>
              <a:t> </a:t>
            </a:r>
            <a:r>
              <a:rPr lang="en-US" dirty="0" err="1"/>
              <a:t>ağı</a:t>
            </a:r>
            <a:r>
              <a:rPr lang="en-US" dirty="0"/>
              <a:t> </a:t>
            </a:r>
            <a:r>
              <a:rPr lang="tr-TR" dirty="0"/>
              <a:t>ise yüksek True-Positive ve False-Positive şeklinde sonuç </a:t>
            </a:r>
            <a:r>
              <a:rPr lang="en-US" dirty="0" err="1"/>
              <a:t>verdi</a:t>
            </a:r>
            <a:r>
              <a:rPr lang="en-US" dirty="0"/>
              <a:t>.</a:t>
            </a:r>
            <a:r>
              <a:rPr lang="tr-TR" dirty="0"/>
              <a:t> </a:t>
            </a:r>
            <a:r>
              <a:rPr lang="en-US" b="1" dirty="0" err="1"/>
              <a:t>Yani</a:t>
            </a:r>
            <a:r>
              <a:rPr lang="en-US" b="1" dirty="0"/>
              <a:t> model </a:t>
            </a:r>
            <a:r>
              <a:rPr lang="en-US" b="1" dirty="0" err="1"/>
              <a:t>pozitif</a:t>
            </a:r>
            <a:r>
              <a:rPr lang="en-US" b="1" dirty="0"/>
              <a:t> </a:t>
            </a:r>
            <a:r>
              <a:rPr lang="en-US" b="1" dirty="0" err="1"/>
              <a:t>durumları</a:t>
            </a:r>
            <a:r>
              <a:rPr lang="en-US" b="1" dirty="0"/>
              <a:t> </a:t>
            </a:r>
            <a:r>
              <a:rPr lang="en-US" b="1" dirty="0" err="1"/>
              <a:t>iyi</a:t>
            </a:r>
            <a:r>
              <a:rPr lang="en-US" b="1" dirty="0"/>
              <a:t> </a:t>
            </a:r>
            <a:r>
              <a:rPr lang="en-US" b="1" dirty="0" err="1"/>
              <a:t>tanıyor</a:t>
            </a:r>
            <a:r>
              <a:rPr lang="en-US" b="1" dirty="0"/>
              <a:t>; </a:t>
            </a:r>
            <a:r>
              <a:rPr lang="en-US" b="1" dirty="0" err="1"/>
              <a:t>ancak</a:t>
            </a:r>
            <a:r>
              <a:rPr lang="en-US" b="1" dirty="0"/>
              <a:t> false-</a:t>
            </a:r>
            <a:r>
              <a:rPr lang="en-US" b="1" dirty="0" err="1"/>
              <a:t>positivelere</a:t>
            </a:r>
            <a:r>
              <a:rPr lang="en-US" b="1" dirty="0"/>
              <a:t> de </a:t>
            </a:r>
            <a:r>
              <a:rPr lang="en-US" b="1" dirty="0" err="1"/>
              <a:t>yol</a:t>
            </a:r>
            <a:r>
              <a:rPr lang="en-US" b="1" dirty="0"/>
              <a:t> </a:t>
            </a:r>
            <a:r>
              <a:rPr lang="en-US" b="1" dirty="0" err="1"/>
              <a:t>açabiliyor</a:t>
            </a:r>
            <a:r>
              <a:rPr lang="en-US" b="1" dirty="0"/>
              <a:t>.</a:t>
            </a:r>
            <a:endParaRPr lang="tr-TR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73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Yukarıdaki</a:t>
            </a:r>
            <a:r>
              <a:rPr lang="en-US" dirty="0"/>
              <a:t> </a:t>
            </a:r>
            <a:r>
              <a:rPr lang="en-US" dirty="0" err="1"/>
              <a:t>tabloya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, </a:t>
            </a:r>
            <a:r>
              <a:rPr lang="en-US" dirty="0" err="1"/>
              <a:t>Derin</a:t>
            </a:r>
            <a:r>
              <a:rPr lang="en-US" dirty="0"/>
              <a:t> </a:t>
            </a:r>
            <a:r>
              <a:rPr lang="en-US" dirty="0" err="1"/>
              <a:t>Öğrenme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%69,13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doğruluğu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%70,92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tr-TR" dirty="0"/>
              <a:t>hassasiyet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gösterdi</a:t>
            </a:r>
            <a:r>
              <a:rPr lang="en-US" dirty="0"/>
              <a:t>.</a:t>
            </a:r>
          </a:p>
          <a:p>
            <a:r>
              <a:rPr lang="en-US" b="1" dirty="0"/>
              <a:t>Bu durum, </a:t>
            </a:r>
            <a:r>
              <a:rPr lang="en-US" b="1" dirty="0" err="1"/>
              <a:t>Derin</a:t>
            </a:r>
            <a:r>
              <a:rPr lang="en-US" b="1" dirty="0"/>
              <a:t> </a:t>
            </a:r>
            <a:r>
              <a:rPr lang="en-US" b="1" dirty="0" err="1"/>
              <a:t>öğrenme</a:t>
            </a:r>
            <a:r>
              <a:rPr lang="en-US" b="1" dirty="0"/>
              <a:t> </a:t>
            </a:r>
            <a:r>
              <a:rPr lang="en-US" b="1" dirty="0" err="1"/>
              <a:t>modelinin</a:t>
            </a:r>
            <a:r>
              <a:rPr lang="en-US" b="1" dirty="0"/>
              <a:t> </a:t>
            </a:r>
            <a:r>
              <a:rPr lang="en-US" b="1" dirty="0" err="1"/>
              <a:t>genelde</a:t>
            </a:r>
            <a:r>
              <a:rPr lang="en-US" b="1" dirty="0"/>
              <a:t> </a:t>
            </a:r>
            <a:r>
              <a:rPr lang="en-US" b="1" dirty="0" err="1"/>
              <a:t>doğru</a:t>
            </a:r>
            <a:r>
              <a:rPr lang="en-US" b="1" dirty="0"/>
              <a:t> </a:t>
            </a:r>
            <a:r>
              <a:rPr lang="en-US" b="1" dirty="0" err="1"/>
              <a:t>tahminlerde</a:t>
            </a:r>
            <a:r>
              <a:rPr lang="en-US" b="1" dirty="0"/>
              <a:t> </a:t>
            </a:r>
            <a:r>
              <a:rPr lang="en-US" b="1" dirty="0" err="1"/>
              <a:t>bulunduğunu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özellikle</a:t>
            </a:r>
            <a:r>
              <a:rPr lang="en-US" b="1" dirty="0"/>
              <a:t> </a:t>
            </a:r>
            <a:r>
              <a:rPr lang="en-US" b="1" dirty="0" err="1"/>
              <a:t>pozitif</a:t>
            </a:r>
            <a:r>
              <a:rPr lang="en-US" b="1" dirty="0"/>
              <a:t> </a:t>
            </a:r>
            <a:r>
              <a:rPr lang="en-US" b="1" dirty="0" err="1"/>
              <a:t>durumları</a:t>
            </a:r>
            <a:r>
              <a:rPr lang="en-US" b="1" dirty="0"/>
              <a:t> </a:t>
            </a:r>
            <a:r>
              <a:rPr lang="en-US" b="1" dirty="0" err="1"/>
              <a:t>doğru</a:t>
            </a:r>
            <a:r>
              <a:rPr lang="en-US" b="1" dirty="0"/>
              <a:t> </a:t>
            </a:r>
            <a:r>
              <a:rPr lang="en-US" b="1" dirty="0" err="1"/>
              <a:t>tahmin</a:t>
            </a:r>
            <a:r>
              <a:rPr lang="en-US" b="1" dirty="0"/>
              <a:t> </a:t>
            </a:r>
            <a:r>
              <a:rPr lang="en-US" b="1" dirty="0" err="1"/>
              <a:t>etme</a:t>
            </a:r>
            <a:r>
              <a:rPr lang="en-US" b="1" dirty="0"/>
              <a:t> </a:t>
            </a:r>
            <a:r>
              <a:rPr lang="en-US" b="1" dirty="0" err="1"/>
              <a:t>yeteneğinde</a:t>
            </a:r>
            <a:r>
              <a:rPr lang="en-US" b="1" dirty="0"/>
              <a:t> </a:t>
            </a:r>
            <a:r>
              <a:rPr lang="en-US" b="1" dirty="0" err="1"/>
              <a:t>bulunduğunu</a:t>
            </a:r>
            <a:r>
              <a:rPr lang="en-US" b="1" dirty="0"/>
              <a:t> </a:t>
            </a:r>
            <a:r>
              <a:rPr lang="en-US" b="1" dirty="0" err="1"/>
              <a:t>açıklar</a:t>
            </a:r>
            <a:r>
              <a:rPr lang="en-US" b="1" dirty="0"/>
              <a:t>.</a:t>
            </a:r>
            <a:endParaRPr lang="tr-TR" b="1" dirty="0"/>
          </a:p>
          <a:p>
            <a:r>
              <a:rPr lang="en-US" dirty="0" err="1"/>
              <a:t>Öte</a:t>
            </a:r>
            <a:r>
              <a:rPr lang="en-US" dirty="0"/>
              <a:t> </a:t>
            </a:r>
            <a:r>
              <a:rPr lang="en-US" dirty="0" err="1"/>
              <a:t>yandan</a:t>
            </a:r>
            <a:r>
              <a:rPr lang="en-US" dirty="0"/>
              <a:t>, Bayes </a:t>
            </a:r>
            <a:r>
              <a:rPr lang="en-US" dirty="0" err="1"/>
              <a:t>Sınıflandırıcısı</a:t>
            </a:r>
            <a:r>
              <a:rPr lang="en-US" dirty="0"/>
              <a:t> %68,30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tr-TR" dirty="0"/>
              <a:t>duyarlılık </a:t>
            </a:r>
            <a:r>
              <a:rPr lang="en-US" dirty="0" err="1"/>
              <a:t>oranına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. </a:t>
            </a:r>
          </a:p>
          <a:p>
            <a:r>
              <a:rPr lang="en-US" b="1" dirty="0"/>
              <a:t>Bu, </a:t>
            </a:r>
            <a:r>
              <a:rPr lang="en-US" b="1" dirty="0" err="1"/>
              <a:t>modelin</a:t>
            </a:r>
            <a:r>
              <a:rPr lang="en-US" b="1" dirty="0"/>
              <a:t> </a:t>
            </a:r>
            <a:r>
              <a:rPr lang="en-US" b="1" dirty="0" err="1"/>
              <a:t>pozitif</a:t>
            </a:r>
            <a:r>
              <a:rPr lang="en-US" b="1" dirty="0"/>
              <a:t> </a:t>
            </a:r>
            <a:r>
              <a:rPr lang="en-US" b="1" dirty="0" err="1"/>
              <a:t>durumları</a:t>
            </a:r>
            <a:r>
              <a:rPr lang="en-US" b="1" dirty="0"/>
              <a:t> </a:t>
            </a:r>
            <a:r>
              <a:rPr lang="en-US" b="1" dirty="0" err="1"/>
              <a:t>yani</a:t>
            </a:r>
            <a:r>
              <a:rPr lang="en-US" b="1" dirty="0"/>
              <a:t> </a:t>
            </a:r>
            <a:r>
              <a:rPr lang="en-US" b="1" dirty="0" err="1"/>
              <a:t>kazanan</a:t>
            </a:r>
            <a:r>
              <a:rPr lang="en-US" b="1" dirty="0"/>
              <a:t> </a:t>
            </a:r>
            <a:r>
              <a:rPr lang="en-US" b="1" dirty="0" err="1"/>
              <a:t>takımı</a:t>
            </a:r>
            <a:r>
              <a:rPr lang="en-US" b="1" dirty="0"/>
              <a:t> </a:t>
            </a:r>
            <a:r>
              <a:rPr lang="en-US" b="1" dirty="0" err="1"/>
              <a:t>doğru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şekilde</a:t>
            </a:r>
            <a:r>
              <a:rPr lang="en-US" b="1" dirty="0"/>
              <a:t> </a:t>
            </a:r>
            <a:r>
              <a:rPr lang="en-US" b="1" dirty="0" err="1"/>
              <a:t>tahmin</a:t>
            </a:r>
            <a:r>
              <a:rPr lang="en-US" b="1" dirty="0"/>
              <a:t> </a:t>
            </a:r>
            <a:r>
              <a:rPr lang="en-US" b="1" dirty="0" err="1"/>
              <a:t>etme</a:t>
            </a:r>
            <a:r>
              <a:rPr lang="en-US" b="1" dirty="0"/>
              <a:t> </a:t>
            </a:r>
            <a:r>
              <a:rPr lang="en-US" b="1" dirty="0" err="1"/>
              <a:t>yeteneğini</a:t>
            </a:r>
            <a:r>
              <a:rPr lang="en-US" b="1" dirty="0"/>
              <a:t> </a:t>
            </a:r>
            <a:r>
              <a:rPr lang="en-US" b="1" dirty="0" err="1"/>
              <a:t>vurgular</a:t>
            </a:r>
            <a:r>
              <a:rPr lang="en-US" b="1" dirty="0"/>
              <a:t>. </a:t>
            </a:r>
            <a:r>
              <a:rPr lang="en-US" b="1" dirty="0" err="1"/>
              <a:t>Ancak</a:t>
            </a:r>
            <a:r>
              <a:rPr lang="en-US" b="1" dirty="0"/>
              <a:t> </a:t>
            </a:r>
            <a:r>
              <a:rPr lang="en-US" b="1" dirty="0" err="1"/>
              <a:t>bu</a:t>
            </a:r>
            <a:r>
              <a:rPr lang="en-US" b="1" dirty="0"/>
              <a:t>, </a:t>
            </a:r>
            <a:r>
              <a:rPr lang="en-US" b="1" dirty="0" err="1"/>
              <a:t>modelin</a:t>
            </a:r>
            <a:r>
              <a:rPr lang="en-US" b="1" dirty="0"/>
              <a:t> false-negative </a:t>
            </a:r>
            <a:r>
              <a:rPr lang="en-US" b="1" dirty="0" err="1"/>
              <a:t>tahminleri</a:t>
            </a:r>
            <a:r>
              <a:rPr lang="en-US" b="1" dirty="0"/>
              <a:t> </a:t>
            </a:r>
            <a:r>
              <a:rPr lang="en-US" b="1" dirty="0" err="1"/>
              <a:t>artırabileceği</a:t>
            </a:r>
            <a:r>
              <a:rPr lang="en-US" b="1" dirty="0"/>
              <a:t> </a:t>
            </a:r>
            <a:r>
              <a:rPr lang="en-US" b="1" dirty="0" err="1"/>
              <a:t>anlamına</a:t>
            </a:r>
            <a:r>
              <a:rPr lang="en-US" b="1" dirty="0"/>
              <a:t> </a:t>
            </a:r>
            <a:r>
              <a:rPr lang="en-US" b="1" dirty="0" err="1"/>
              <a:t>geliyor</a:t>
            </a:r>
            <a:r>
              <a:rPr lang="en-US" b="1" dirty="0"/>
              <a:t>. </a:t>
            </a:r>
            <a:r>
              <a:rPr lang="en-US" b="1" dirty="0" err="1"/>
              <a:t>Yani</a:t>
            </a:r>
            <a:r>
              <a:rPr lang="en-US" b="1" dirty="0"/>
              <a:t>  </a:t>
            </a:r>
            <a:r>
              <a:rPr lang="en-US" b="1" dirty="0" err="1"/>
              <a:t>modelin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takımın</a:t>
            </a:r>
            <a:r>
              <a:rPr lang="en-US" b="1" dirty="0"/>
              <a:t> </a:t>
            </a:r>
            <a:r>
              <a:rPr lang="en-US" b="1" dirty="0" err="1"/>
              <a:t>kazanan</a:t>
            </a:r>
            <a:r>
              <a:rPr lang="en-US" b="1" dirty="0"/>
              <a:t> </a:t>
            </a:r>
            <a:r>
              <a:rPr lang="en-US" b="1" dirty="0" err="1"/>
              <a:t>olduğunu</a:t>
            </a:r>
            <a:r>
              <a:rPr lang="en-US" b="1" dirty="0"/>
              <a:t> </a:t>
            </a:r>
            <a:r>
              <a:rPr lang="en-US" b="1" dirty="0" err="1"/>
              <a:t>kaçırma</a:t>
            </a:r>
            <a:r>
              <a:rPr lang="en-US" b="1" dirty="0"/>
              <a:t> </a:t>
            </a:r>
            <a:r>
              <a:rPr lang="en-US" b="1" dirty="0" err="1"/>
              <a:t>olasılığı</a:t>
            </a:r>
            <a:r>
              <a:rPr lang="en-US" b="1" dirty="0"/>
              <a:t> </a:t>
            </a:r>
            <a:r>
              <a:rPr lang="en-US" b="1" dirty="0" err="1"/>
              <a:t>daha</a:t>
            </a:r>
            <a:r>
              <a:rPr lang="en-US" b="1" dirty="0"/>
              <a:t> </a:t>
            </a:r>
            <a:r>
              <a:rPr lang="en-US" b="1" dirty="0" err="1"/>
              <a:t>yüksek</a:t>
            </a:r>
            <a:r>
              <a:rPr lang="en-US" b="1" dirty="0"/>
              <a:t> </a:t>
            </a:r>
            <a:r>
              <a:rPr lang="en-US" b="1" dirty="0" err="1"/>
              <a:t>oluyor</a:t>
            </a:r>
            <a:r>
              <a:rPr lang="en-US" b="1" dirty="0"/>
              <a:t>.</a:t>
            </a:r>
          </a:p>
          <a:p>
            <a:r>
              <a:rPr lang="en-US" dirty="0" err="1"/>
              <a:t>Destek</a:t>
            </a:r>
            <a:r>
              <a:rPr lang="en-US" dirty="0"/>
              <a:t> </a:t>
            </a:r>
            <a:r>
              <a:rPr lang="en-US" dirty="0" err="1"/>
              <a:t>Vektör</a:t>
            </a:r>
            <a:r>
              <a:rPr lang="en-US" dirty="0"/>
              <a:t> </a:t>
            </a:r>
            <a:r>
              <a:rPr lang="en-US" dirty="0" err="1"/>
              <a:t>Makinesi</a:t>
            </a:r>
            <a:r>
              <a:rPr lang="en-US" dirty="0"/>
              <a:t> %68,63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F-</a:t>
            </a:r>
            <a:r>
              <a:rPr lang="en-US" dirty="0" err="1"/>
              <a:t>Ölçümüne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olmuştur</a:t>
            </a:r>
            <a:r>
              <a:rPr lang="en-US" dirty="0"/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sonuç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hem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hassasiyeti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hem de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duyarlılığı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dengede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tuttuğunu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gösterir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Yani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hem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pozitif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durumları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hem de negative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durumları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doğru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tahmin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etme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konusunda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başarılıdır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Ayrıca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false positive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false negative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hataları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azaltma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eğilimindedir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38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FIFA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Kupası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1930'dan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dört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yılda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dünyanın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dört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yanından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milli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takımların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mücadele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ettiği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seçkin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uluslararası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futbol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turnuvalarından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Arjantin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Katar'da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düzenlenen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turnuvada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2022 FIFA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Kupası'nı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kazandı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Nefes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kesen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2018 FIFA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Kupası'nın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şampiyonu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Fransa'yı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mağlup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Tüm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23'üncüsü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düzenlenecek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2026 FIFA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Kupası'nı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dört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gözle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beklerken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etkinliğin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Haziran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Temmuz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2026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tarihleri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arasında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Kanada,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Meksika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Amerika</a:t>
            </a:r>
            <a:r>
              <a:rPr lang="tr-T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’da gerçekleşecek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Kupası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tarihinde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ilk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32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yerine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48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mücadele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edecek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takımları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grupları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henüz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açıklanmadı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810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ROC eğrisine göre karar ağacı hariç, diğer dört model birbirine çok yakın sonuç verdi. İçlerinden en iyi sonucu destek vektör makinesi gösterdi.</a:t>
            </a:r>
            <a:r>
              <a:rPr lang="tr-TR" b="1" dirty="0"/>
              <a:t> </a:t>
            </a:r>
            <a:endParaRPr lang="en-US" b="1" dirty="0"/>
          </a:p>
          <a:p>
            <a:r>
              <a:rPr lang="en-US" b="1" dirty="0" err="1"/>
              <a:t>Yani</a:t>
            </a:r>
            <a:r>
              <a:rPr lang="en-US" b="1" dirty="0"/>
              <a:t> SVM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setimizde</a:t>
            </a:r>
            <a:r>
              <a:rPr lang="en-US" b="1" dirty="0"/>
              <a:t> </a:t>
            </a:r>
            <a:r>
              <a:rPr lang="en-US" b="1" dirty="0" err="1"/>
              <a:t>iyi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genelleme</a:t>
            </a:r>
            <a:r>
              <a:rPr lang="en-US" b="1" dirty="0"/>
              <a:t> </a:t>
            </a:r>
            <a:r>
              <a:rPr lang="en-US" b="1" dirty="0" err="1"/>
              <a:t>yeteneğine</a:t>
            </a:r>
            <a:r>
              <a:rPr lang="en-US" b="1" dirty="0"/>
              <a:t> </a:t>
            </a:r>
            <a:r>
              <a:rPr lang="en-US" b="1" dirty="0" err="1"/>
              <a:t>sahip</a:t>
            </a:r>
            <a:r>
              <a:rPr lang="en-US" b="1" dirty="0"/>
              <a:t>. </a:t>
            </a:r>
          </a:p>
          <a:p>
            <a:r>
              <a:rPr lang="en-US" b="1" dirty="0" err="1"/>
              <a:t>Korelasyon</a:t>
            </a:r>
            <a:r>
              <a:rPr lang="en-US" b="1" dirty="0"/>
              <a:t> </a:t>
            </a:r>
            <a:r>
              <a:rPr lang="en-US" b="1" dirty="0" err="1"/>
              <a:t>matrisinden</a:t>
            </a:r>
            <a:r>
              <a:rPr lang="en-US" b="1" dirty="0"/>
              <a:t> </a:t>
            </a:r>
            <a:r>
              <a:rPr lang="en-US" b="1" dirty="0" err="1"/>
              <a:t>bildiğimiz</a:t>
            </a:r>
            <a:r>
              <a:rPr lang="en-US" b="1" dirty="0"/>
              <a:t> </a:t>
            </a:r>
            <a:r>
              <a:rPr lang="en-US" b="1" dirty="0" err="1"/>
              <a:t>üzere</a:t>
            </a:r>
            <a:r>
              <a:rPr lang="en-US" b="1" dirty="0"/>
              <a:t> </a:t>
            </a:r>
            <a:r>
              <a:rPr lang="en-US" b="1" dirty="0" err="1"/>
              <a:t>verisetimizde</a:t>
            </a:r>
            <a:r>
              <a:rPr lang="en-US" b="1" dirty="0"/>
              <a:t> non-</a:t>
            </a:r>
            <a:r>
              <a:rPr lang="en-US" b="1" dirty="0" err="1"/>
              <a:t>lineer</a:t>
            </a:r>
            <a:r>
              <a:rPr lang="en-US" b="1" dirty="0"/>
              <a:t> </a:t>
            </a:r>
            <a:r>
              <a:rPr lang="en-US" b="1" dirty="0" err="1"/>
              <a:t>ayrımlar</a:t>
            </a:r>
            <a:r>
              <a:rPr lang="en-US" b="1" dirty="0"/>
              <a:t> da </a:t>
            </a:r>
            <a:r>
              <a:rPr lang="en-US" b="1" dirty="0" err="1"/>
              <a:t>olduğundan</a:t>
            </a:r>
            <a:r>
              <a:rPr lang="en-US" b="1" dirty="0"/>
              <a:t> SVM </a:t>
            </a:r>
            <a:r>
              <a:rPr lang="en-US" b="1" dirty="0" err="1"/>
              <a:t>bu</a:t>
            </a:r>
            <a:r>
              <a:rPr lang="en-US" b="1" dirty="0"/>
              <a:t> </a:t>
            </a:r>
            <a:r>
              <a:rPr lang="en-US" b="1" dirty="0" err="1"/>
              <a:t>yapılara</a:t>
            </a:r>
            <a:r>
              <a:rPr lang="en-US" b="1" dirty="0"/>
              <a:t> </a:t>
            </a:r>
            <a:r>
              <a:rPr lang="en-US" b="1" dirty="0" err="1"/>
              <a:t>daha</a:t>
            </a:r>
            <a:r>
              <a:rPr lang="en-US" b="1" dirty="0"/>
              <a:t> </a:t>
            </a:r>
            <a:r>
              <a:rPr lang="en-US" b="1" dirty="0" err="1"/>
              <a:t>iyi</a:t>
            </a:r>
            <a:r>
              <a:rPr lang="en-US" b="1" dirty="0"/>
              <a:t> </a:t>
            </a:r>
            <a:r>
              <a:rPr lang="en-US" b="1" dirty="0" err="1"/>
              <a:t>uyum</a:t>
            </a:r>
            <a:r>
              <a:rPr lang="en-US" b="1" dirty="0"/>
              <a:t> </a:t>
            </a:r>
            <a:r>
              <a:rPr lang="en-US" b="1" dirty="0" err="1"/>
              <a:t>sağlıyor</a:t>
            </a:r>
            <a:r>
              <a:rPr lang="en-US" b="1" dirty="0"/>
              <a:t>.</a:t>
            </a:r>
          </a:p>
          <a:p>
            <a:endParaRPr lang="tr-TR" dirty="0"/>
          </a:p>
          <a:p>
            <a:r>
              <a:rPr lang="tr-TR" b="1" dirty="0"/>
              <a:t>Karar ağacı</a:t>
            </a:r>
            <a:r>
              <a:rPr lang="en-US" b="1" dirty="0"/>
              <a:t> </a:t>
            </a:r>
            <a:r>
              <a:rPr lang="en-US" b="1" dirty="0" err="1"/>
              <a:t>karmaşık</a:t>
            </a:r>
            <a:r>
              <a:rPr lang="en-US" b="1" dirty="0"/>
              <a:t> </a:t>
            </a:r>
            <a:r>
              <a:rPr lang="en-US" b="1" dirty="0" err="1"/>
              <a:t>ilişkileri</a:t>
            </a:r>
            <a:r>
              <a:rPr lang="en-US" b="1" dirty="0"/>
              <a:t> </a:t>
            </a:r>
            <a:r>
              <a:rPr lang="en-US" b="1" dirty="0" err="1"/>
              <a:t>modelleme</a:t>
            </a:r>
            <a:r>
              <a:rPr lang="en-US" b="1" dirty="0"/>
              <a:t> </a:t>
            </a:r>
            <a:r>
              <a:rPr lang="en-US" b="1" dirty="0" err="1"/>
              <a:t>konusunda</a:t>
            </a:r>
            <a:r>
              <a:rPr lang="en-US" b="1" dirty="0"/>
              <a:t> </a:t>
            </a:r>
            <a:r>
              <a:rPr lang="en-US" b="1" dirty="0" err="1"/>
              <a:t>yetersiz</a:t>
            </a:r>
            <a:r>
              <a:rPr lang="en-US" b="1" dirty="0"/>
              <a:t> </a:t>
            </a:r>
            <a:r>
              <a:rPr lang="en-US" b="1" dirty="0" err="1"/>
              <a:t>olduğundan</a:t>
            </a:r>
            <a:r>
              <a:rPr lang="en-US" dirty="0"/>
              <a:t>,</a:t>
            </a:r>
            <a:r>
              <a:rPr lang="tr-TR" dirty="0"/>
              <a:t> %62 ile en zayıf sonuç verdiği görüldü.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686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Yine aynı şekilde, hassasiyet ve duyarlılık grafiğinde en iyi SVM’in performans gösterdiği gördük.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598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Önceki</a:t>
            </a:r>
            <a:r>
              <a:rPr lang="en-US" dirty="0"/>
              <a:t> </a:t>
            </a:r>
            <a:r>
              <a:rPr lang="en-US" dirty="0" err="1"/>
              <a:t>slaytlarda</a:t>
            </a:r>
            <a:r>
              <a:rPr lang="en-US" dirty="0"/>
              <a:t> </a:t>
            </a:r>
            <a:r>
              <a:rPr lang="en-US" dirty="0" err="1"/>
              <a:t>bahsettiğimiz</a:t>
            </a:r>
            <a:r>
              <a:rPr lang="en-US" dirty="0"/>
              <a:t> </a:t>
            </a:r>
            <a:r>
              <a:rPr lang="en-US" dirty="0" err="1"/>
              <a:t>metrik</a:t>
            </a:r>
            <a:r>
              <a:rPr lang="en-US" dirty="0"/>
              <a:t> </a:t>
            </a:r>
            <a:r>
              <a:rPr lang="en-US" dirty="0" err="1"/>
              <a:t>değerlendirmeler</a:t>
            </a:r>
            <a:r>
              <a:rPr lang="tr-TR" dirty="0"/>
              <a:t>i</a:t>
            </a:r>
            <a:r>
              <a:rPr lang="en-US" dirty="0"/>
              <a:t>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tr-TR" dirty="0"/>
              <a:t>aldığımızda</a:t>
            </a:r>
            <a:r>
              <a:rPr lang="en-US" dirty="0"/>
              <a:t>, </a:t>
            </a:r>
            <a:r>
              <a:rPr lang="tr-TR" dirty="0"/>
              <a:t>destek vektör makineleri modelini</a:t>
            </a:r>
            <a:r>
              <a:rPr lang="en-US" dirty="0"/>
              <a:t>n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doğruluk</a:t>
            </a:r>
            <a:r>
              <a:rPr lang="en-US" dirty="0"/>
              <a:t>, </a:t>
            </a:r>
            <a:r>
              <a:rPr lang="en-US" dirty="0" err="1"/>
              <a:t>hassasiyet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tr-TR" dirty="0"/>
              <a:t>duyarlılık </a:t>
            </a:r>
            <a:r>
              <a:rPr lang="en-US" dirty="0" err="1"/>
              <a:t>skorlarındaki</a:t>
            </a:r>
            <a:r>
              <a:rPr lang="en-US" dirty="0"/>
              <a:t> </a:t>
            </a:r>
            <a:r>
              <a:rPr lang="en-US" dirty="0" err="1"/>
              <a:t>dengeli</a:t>
            </a:r>
            <a:r>
              <a:rPr lang="en-US" dirty="0"/>
              <a:t> </a:t>
            </a:r>
            <a:r>
              <a:rPr lang="en-US" dirty="0" err="1"/>
              <a:t>performansı</a:t>
            </a:r>
            <a:r>
              <a:rPr lang="en-US" dirty="0"/>
              <a:t> </a:t>
            </a:r>
            <a:r>
              <a:rPr lang="en-US" dirty="0" err="1"/>
              <a:t>nedeniyle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tr-TR" dirty="0"/>
              <a:t>seçtik</a:t>
            </a:r>
            <a:r>
              <a:rPr lang="en-US" dirty="0"/>
              <a:t>. </a:t>
            </a:r>
          </a:p>
          <a:p>
            <a:r>
              <a:rPr lang="en-US" b="1" dirty="0" err="1"/>
              <a:t>Modelin</a:t>
            </a:r>
            <a:r>
              <a:rPr lang="en-US" b="1" dirty="0"/>
              <a:t> hem </a:t>
            </a:r>
            <a:r>
              <a:rPr lang="en-US" b="1" dirty="0" err="1"/>
              <a:t>pozitif</a:t>
            </a:r>
            <a:r>
              <a:rPr lang="en-US" b="1" dirty="0"/>
              <a:t> </a:t>
            </a:r>
            <a:r>
              <a:rPr lang="en-US" b="1" dirty="0" err="1"/>
              <a:t>durumları</a:t>
            </a:r>
            <a:r>
              <a:rPr lang="en-US" b="1" dirty="0"/>
              <a:t> hem de negative </a:t>
            </a:r>
            <a:r>
              <a:rPr lang="en-US" b="1" dirty="0" err="1"/>
              <a:t>durumları</a:t>
            </a:r>
            <a:r>
              <a:rPr lang="en-US" b="1" dirty="0"/>
              <a:t> </a:t>
            </a:r>
            <a:r>
              <a:rPr lang="en-US" b="1" dirty="0" err="1"/>
              <a:t>doğru</a:t>
            </a:r>
            <a:r>
              <a:rPr lang="en-US" b="1" dirty="0"/>
              <a:t> </a:t>
            </a:r>
            <a:r>
              <a:rPr lang="en-US" b="1" dirty="0" err="1"/>
              <a:t>tahmin</a:t>
            </a:r>
            <a:r>
              <a:rPr lang="en-US" b="1" dirty="0"/>
              <a:t> </a:t>
            </a:r>
            <a:r>
              <a:rPr lang="en-US" b="1" dirty="0" err="1"/>
              <a:t>etme</a:t>
            </a:r>
            <a:r>
              <a:rPr lang="en-US" b="1" dirty="0"/>
              <a:t> </a:t>
            </a:r>
            <a:r>
              <a:rPr lang="en-US" b="1" dirty="0" err="1"/>
              <a:t>konusunda</a:t>
            </a:r>
            <a:r>
              <a:rPr lang="en-US" b="1" dirty="0"/>
              <a:t> </a:t>
            </a:r>
            <a:r>
              <a:rPr lang="en-US" b="1" dirty="0" err="1"/>
              <a:t>etkili</a:t>
            </a:r>
            <a:r>
              <a:rPr lang="en-US" b="1" dirty="0"/>
              <a:t> </a:t>
            </a:r>
            <a:r>
              <a:rPr lang="en-US" b="1" dirty="0" err="1"/>
              <a:t>olduğunu</a:t>
            </a:r>
            <a:r>
              <a:rPr lang="en-US" b="1" dirty="0"/>
              <a:t> </a:t>
            </a:r>
            <a:r>
              <a:rPr lang="en-US" b="1" dirty="0" err="1"/>
              <a:t>gözlemledik</a:t>
            </a:r>
            <a:r>
              <a:rPr lang="en-US" b="1" dirty="0"/>
              <a:t>.</a:t>
            </a:r>
          </a:p>
          <a:p>
            <a:r>
              <a:rPr lang="en-US" b="1" dirty="0" err="1"/>
              <a:t>Özellikle</a:t>
            </a:r>
            <a:r>
              <a:rPr lang="en-US" b="1" dirty="0"/>
              <a:t> non-linear </a:t>
            </a:r>
            <a:r>
              <a:rPr lang="en-US" b="1" dirty="0" err="1"/>
              <a:t>ilişkileri</a:t>
            </a:r>
            <a:r>
              <a:rPr lang="en-US" b="1" dirty="0"/>
              <a:t> </a:t>
            </a:r>
            <a:r>
              <a:rPr lang="en-US" b="1" dirty="0" err="1"/>
              <a:t>keşfetme</a:t>
            </a:r>
            <a:r>
              <a:rPr lang="en-US" b="1" dirty="0"/>
              <a:t> </a:t>
            </a:r>
            <a:r>
              <a:rPr lang="en-US" b="1" dirty="0" err="1"/>
              <a:t>yeteneği</a:t>
            </a:r>
            <a:r>
              <a:rPr lang="en-US" b="1" dirty="0"/>
              <a:t> </a:t>
            </a:r>
            <a:r>
              <a:rPr lang="en-US" b="1" dirty="0" err="1"/>
              <a:t>ve</a:t>
            </a:r>
            <a:r>
              <a:rPr lang="en-US" b="1" dirty="0"/>
              <a:t> </a:t>
            </a:r>
            <a:r>
              <a:rPr lang="en-US" b="1" dirty="0" err="1"/>
              <a:t>çeşitli</a:t>
            </a:r>
            <a:r>
              <a:rPr lang="en-US" b="1" dirty="0"/>
              <a:t> kernel </a:t>
            </a:r>
            <a:r>
              <a:rPr lang="en-US" b="1" dirty="0" err="1"/>
              <a:t>fonksiyonlarını</a:t>
            </a:r>
            <a:r>
              <a:rPr lang="en-US" b="1" dirty="0"/>
              <a:t> </a:t>
            </a:r>
            <a:r>
              <a:rPr lang="en-US" b="1" dirty="0" err="1"/>
              <a:t>kullanabilme</a:t>
            </a:r>
            <a:r>
              <a:rPr lang="en-US" b="1" dirty="0"/>
              <a:t> </a:t>
            </a:r>
            <a:r>
              <a:rPr lang="en-US" b="1" dirty="0" err="1"/>
              <a:t>özelliği</a:t>
            </a:r>
            <a:r>
              <a:rPr lang="en-US" b="1" dirty="0"/>
              <a:t>, </a:t>
            </a:r>
            <a:r>
              <a:rPr lang="en-US" b="1" dirty="0" err="1"/>
              <a:t>SVM’in</a:t>
            </a:r>
            <a:r>
              <a:rPr lang="en-US" b="1" dirty="0"/>
              <a:t> </a:t>
            </a:r>
            <a:r>
              <a:rPr lang="en-US" b="1" dirty="0" err="1"/>
              <a:t>farklı</a:t>
            </a:r>
            <a:r>
              <a:rPr lang="en-US" b="1" dirty="0"/>
              <a:t> </a:t>
            </a:r>
            <a:r>
              <a:rPr lang="en-US" b="1" dirty="0" err="1"/>
              <a:t>veri</a:t>
            </a:r>
            <a:r>
              <a:rPr lang="en-US" b="1" dirty="0"/>
              <a:t> </a:t>
            </a:r>
            <a:r>
              <a:rPr lang="en-US" b="1" dirty="0" err="1"/>
              <a:t>yapılarına</a:t>
            </a:r>
            <a:r>
              <a:rPr lang="en-US" b="1" dirty="0"/>
              <a:t> </a:t>
            </a:r>
            <a:r>
              <a:rPr lang="en-US" b="1" dirty="0" err="1"/>
              <a:t>uyum</a:t>
            </a:r>
            <a:r>
              <a:rPr lang="en-US" b="1" dirty="0"/>
              <a:t> </a:t>
            </a:r>
            <a:r>
              <a:rPr lang="en-US" b="1" dirty="0" err="1"/>
              <a:t>sağlamasını</a:t>
            </a:r>
            <a:r>
              <a:rPr lang="en-US" b="1" dirty="0"/>
              <a:t> </a:t>
            </a:r>
            <a:r>
              <a:rPr lang="en-US" b="1" dirty="0" err="1"/>
              <a:t>sağladı</a:t>
            </a:r>
            <a:r>
              <a:rPr lang="en-US" b="1" dirty="0"/>
              <a:t>.</a:t>
            </a:r>
            <a:endParaRPr lang="tr-TR" b="1" dirty="0"/>
          </a:p>
          <a:p>
            <a:r>
              <a:rPr lang="en-US" dirty="0" err="1"/>
              <a:t>Ayrıca</a:t>
            </a:r>
            <a:r>
              <a:rPr lang="en-US" dirty="0"/>
              <a:t>, </a:t>
            </a:r>
            <a:r>
              <a:rPr lang="en-US" dirty="0" err="1"/>
              <a:t>SVM’in</a:t>
            </a:r>
            <a:r>
              <a:rPr lang="en-US" dirty="0"/>
              <a:t> ROC </a:t>
            </a:r>
            <a:r>
              <a:rPr lang="en-US" dirty="0" err="1"/>
              <a:t>eğrisi</a:t>
            </a:r>
            <a:r>
              <a:rPr lang="en-US" dirty="0"/>
              <a:t> </a:t>
            </a:r>
            <a:r>
              <a:rPr lang="en-US" dirty="0" err="1"/>
              <a:t>altında</a:t>
            </a:r>
            <a:r>
              <a:rPr lang="en-US" dirty="0"/>
              <a:t> </a:t>
            </a:r>
            <a:r>
              <a:rPr lang="en-US" dirty="0" err="1"/>
              <a:t>kalan</a:t>
            </a:r>
            <a:r>
              <a:rPr lang="en-US" dirty="0"/>
              <a:t> </a:t>
            </a:r>
            <a:r>
              <a:rPr lang="en-US" dirty="0" err="1"/>
              <a:t>alanının</a:t>
            </a:r>
            <a:r>
              <a:rPr lang="en-US" dirty="0"/>
              <a:t> </a:t>
            </a:r>
            <a:r>
              <a:rPr lang="en-US" dirty="0" err="1"/>
              <a:t>yüksek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, </a:t>
            </a:r>
            <a:r>
              <a:rPr lang="en-US" b="1" dirty="0" err="1"/>
              <a:t>modelin</a:t>
            </a:r>
            <a:r>
              <a:rPr lang="en-US" b="1" dirty="0"/>
              <a:t> </a:t>
            </a:r>
            <a:r>
              <a:rPr lang="en-US" b="1" dirty="0" err="1"/>
              <a:t>sınıfları</a:t>
            </a:r>
            <a:r>
              <a:rPr lang="en-US" b="1" dirty="0"/>
              <a:t> </a:t>
            </a:r>
            <a:r>
              <a:rPr lang="en-US" b="1" dirty="0" err="1"/>
              <a:t>etkili</a:t>
            </a:r>
            <a:r>
              <a:rPr lang="en-US" b="1" dirty="0"/>
              <a:t> </a:t>
            </a:r>
            <a:r>
              <a:rPr lang="en-US" b="1" dirty="0" err="1"/>
              <a:t>bir</a:t>
            </a:r>
            <a:r>
              <a:rPr lang="en-US" b="1" dirty="0"/>
              <a:t> </a:t>
            </a:r>
            <a:r>
              <a:rPr lang="en-US" b="1" dirty="0" err="1"/>
              <a:t>şekilde</a:t>
            </a:r>
            <a:r>
              <a:rPr lang="en-US" b="1" dirty="0"/>
              <a:t> </a:t>
            </a:r>
            <a:r>
              <a:rPr lang="en-US" b="1" dirty="0" err="1"/>
              <a:t>ayırt</a:t>
            </a:r>
            <a:r>
              <a:rPr lang="en-US" b="1" dirty="0"/>
              <a:t> </a:t>
            </a:r>
            <a:r>
              <a:rPr lang="en-US" b="1" dirty="0" err="1"/>
              <a:t>etme</a:t>
            </a:r>
            <a:r>
              <a:rPr lang="en-US" b="1" dirty="0"/>
              <a:t> </a:t>
            </a:r>
            <a:r>
              <a:rPr lang="en-US" b="1" dirty="0" err="1"/>
              <a:t>yeteneğini</a:t>
            </a:r>
            <a:r>
              <a:rPr lang="en-US" b="1" dirty="0"/>
              <a:t> </a:t>
            </a:r>
            <a:r>
              <a:rPr lang="en-US" b="1" dirty="0" err="1"/>
              <a:t>bize</a:t>
            </a:r>
            <a:r>
              <a:rPr lang="en-US" b="1" dirty="0"/>
              <a:t> </a:t>
            </a:r>
            <a:r>
              <a:rPr lang="en-US" b="1" dirty="0" err="1"/>
              <a:t>gösterdi</a:t>
            </a:r>
            <a:r>
              <a:rPr lang="en-US" b="1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046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SVM modeli</a:t>
            </a:r>
            <a:r>
              <a:rPr lang="en-US" dirty="0" err="1"/>
              <a:t>ni</a:t>
            </a:r>
            <a:r>
              <a:rPr lang="tr-TR" dirty="0"/>
              <a:t> </a:t>
            </a:r>
            <a:r>
              <a:rPr lang="en-US" dirty="0" err="1"/>
              <a:t>kullanarak</a:t>
            </a:r>
            <a:r>
              <a:rPr lang="tr-TR" dirty="0"/>
              <a:t> bir simülasyon oluşturduk. FIFA 2026’ya katılacak takımlar belli olmadığı için, biz en yüksek toplam FIFA puanına sahip 48 takımı ele alarak işlem yaptık.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98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Simülasyonda 10,000 adet iterasyon gerçekleştirdik ve her durumu ele alabilmek </a:t>
            </a:r>
            <a:r>
              <a:rPr lang="en-US" dirty="0" err="1"/>
              <a:t>için</a:t>
            </a:r>
            <a:r>
              <a:rPr lang="tr-TR" dirty="0"/>
              <a:t> takım ve grupları rastgele eşleştirdik.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4447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Modelimiz</a:t>
            </a:r>
            <a:r>
              <a:rPr lang="en-US" dirty="0"/>
              <a:t>, </a:t>
            </a:r>
            <a:r>
              <a:rPr lang="en-US" dirty="0" err="1"/>
              <a:t>iterasyonların</a:t>
            </a:r>
            <a:r>
              <a:rPr lang="en-US" dirty="0"/>
              <a:t> </a:t>
            </a:r>
            <a:r>
              <a:rPr lang="en-US" dirty="0" err="1"/>
              <a:t>sonucunda</a:t>
            </a:r>
            <a:r>
              <a:rPr lang="en-US" dirty="0"/>
              <a:t>,</a:t>
            </a:r>
            <a:r>
              <a:rPr lang="tr-TR" dirty="0"/>
              <a:t> </a:t>
            </a:r>
            <a:r>
              <a:rPr lang="en-US" dirty="0" err="1"/>
              <a:t>Brezilya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Belçika’nın</a:t>
            </a:r>
            <a:r>
              <a:rPr lang="tr-TR" dirty="0"/>
              <a:t> kazanma </a:t>
            </a:r>
            <a:r>
              <a:rPr lang="en-US" dirty="0" err="1"/>
              <a:t>ihtimallerinin</a:t>
            </a:r>
            <a:r>
              <a:rPr lang="tr-TR" dirty="0"/>
              <a:t> neredeyse birbirine eşit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gösterdi</a:t>
            </a:r>
            <a:r>
              <a:rPr lang="en-US" dirty="0"/>
              <a:t>. </a:t>
            </a:r>
          </a:p>
          <a:p>
            <a:r>
              <a:rPr lang="en-US" dirty="0"/>
              <a:t>Bu </a:t>
            </a:r>
            <a:r>
              <a:rPr lang="en-US" dirty="0" err="1"/>
              <a:t>sonuç</a:t>
            </a:r>
            <a:r>
              <a:rPr lang="en-US" dirty="0"/>
              <a:t> </a:t>
            </a:r>
            <a:r>
              <a:rPr lang="en-US" dirty="0" err="1"/>
              <a:t>Brezilya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Belçika’nın</a:t>
            </a:r>
            <a:r>
              <a:rPr lang="en-US" dirty="0"/>
              <a:t> son </a:t>
            </a:r>
            <a:r>
              <a:rPr lang="en-US" dirty="0" err="1"/>
              <a:t>yıllardaki</a:t>
            </a:r>
            <a:r>
              <a:rPr lang="en-US" dirty="0"/>
              <a:t> </a:t>
            </a:r>
            <a:r>
              <a:rPr lang="en-US" dirty="0" err="1"/>
              <a:t>güçlü</a:t>
            </a:r>
            <a:r>
              <a:rPr lang="en-US" dirty="0"/>
              <a:t> </a:t>
            </a:r>
            <a:r>
              <a:rPr lang="en-US" dirty="0" err="1"/>
              <a:t>performansını</a:t>
            </a:r>
            <a:r>
              <a:rPr lang="en-US" dirty="0"/>
              <a:t> </a:t>
            </a:r>
            <a:r>
              <a:rPr lang="en-US" dirty="0" err="1"/>
              <a:t>doğruluyor</a:t>
            </a:r>
            <a:r>
              <a:rPr lang="en-US" dirty="0"/>
              <a:t>.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97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Yakınsama</a:t>
            </a:r>
            <a:r>
              <a:rPr lang="en-US" dirty="0"/>
              <a:t> </a:t>
            </a:r>
            <a:r>
              <a:rPr lang="en-US" dirty="0" err="1"/>
              <a:t>grafiği</a:t>
            </a:r>
            <a:r>
              <a:rPr lang="en-US" dirty="0"/>
              <a:t>, </a:t>
            </a:r>
            <a:r>
              <a:rPr lang="en-US" dirty="0" err="1"/>
              <a:t>Belçika'nın</a:t>
            </a:r>
            <a:r>
              <a:rPr lang="en-US" dirty="0"/>
              <a:t> 10.000 </a:t>
            </a:r>
            <a:r>
              <a:rPr lang="en-US" dirty="0" err="1"/>
              <a:t>iterasyon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 </a:t>
            </a:r>
            <a:r>
              <a:rPr lang="en-US" dirty="0" err="1"/>
              <a:t>yakllaşık</a:t>
            </a:r>
            <a:r>
              <a:rPr lang="en-US" dirty="0"/>
              <a:t> %50'lik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kazanma</a:t>
            </a:r>
            <a:r>
              <a:rPr lang="en-US" dirty="0"/>
              <a:t> </a:t>
            </a:r>
            <a:r>
              <a:rPr lang="en-US" dirty="0" err="1"/>
              <a:t>oranına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gösterdi</a:t>
            </a:r>
            <a:r>
              <a:rPr lang="en-US" dirty="0"/>
              <a:t>. </a:t>
            </a:r>
            <a:endParaRPr lang="tr-TR" dirty="0"/>
          </a:p>
          <a:p>
            <a:r>
              <a:rPr lang="en-US" dirty="0" err="1"/>
              <a:t>Yaklaşık</a:t>
            </a:r>
            <a:r>
              <a:rPr lang="en-US" dirty="0"/>
              <a:t> 7.000 </a:t>
            </a:r>
            <a:r>
              <a:rPr lang="en-US" dirty="0" err="1"/>
              <a:t>iterasyondan</a:t>
            </a:r>
            <a:r>
              <a:rPr lang="en-US" dirty="0"/>
              <a:t> </a:t>
            </a:r>
            <a:r>
              <a:rPr lang="en-US" dirty="0" err="1"/>
              <a:t>sonra</a:t>
            </a:r>
            <a:r>
              <a:rPr lang="en-US" dirty="0"/>
              <a:t>, </a:t>
            </a:r>
            <a:r>
              <a:rPr lang="en-US" dirty="0" err="1"/>
              <a:t>modelin</a:t>
            </a:r>
            <a:r>
              <a:rPr lang="en-US" dirty="0"/>
              <a:t> </a:t>
            </a:r>
            <a:r>
              <a:rPr lang="en-US" dirty="0" err="1"/>
              <a:t>neredeyse</a:t>
            </a:r>
            <a:r>
              <a:rPr lang="en-US" dirty="0"/>
              <a:t> </a:t>
            </a:r>
            <a:r>
              <a:rPr lang="en-US" dirty="0" err="1"/>
              <a:t>kararlı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örneğine</a:t>
            </a:r>
            <a:r>
              <a:rPr lang="en-US" dirty="0"/>
              <a:t> </a:t>
            </a:r>
            <a:r>
              <a:rPr lang="en-US" dirty="0" err="1"/>
              <a:t>ulaştığı</a:t>
            </a:r>
            <a:r>
              <a:rPr lang="en-US" dirty="0"/>
              <a:t> </a:t>
            </a:r>
            <a:r>
              <a:rPr lang="tr-TR" dirty="0"/>
              <a:t>görüldü</a:t>
            </a:r>
            <a:r>
              <a:rPr lang="en-US" dirty="0"/>
              <a:t>. </a:t>
            </a:r>
            <a:endParaRPr lang="tr-TR" dirty="0"/>
          </a:p>
          <a:p>
            <a:r>
              <a:rPr lang="en-US" dirty="0"/>
              <a:t>Bu </a:t>
            </a:r>
            <a:r>
              <a:rPr lang="en-US" dirty="0" err="1"/>
              <a:t>grafik</a:t>
            </a:r>
            <a:r>
              <a:rPr lang="en-US" dirty="0"/>
              <a:t>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 </a:t>
            </a:r>
            <a:r>
              <a:rPr lang="en-US" dirty="0" err="1"/>
              <a:t>Belçika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Brezilya'nın</a:t>
            </a:r>
            <a:r>
              <a:rPr lang="en-US" dirty="0"/>
              <a:t> </a:t>
            </a:r>
            <a:r>
              <a:rPr lang="en-US" dirty="0" err="1"/>
              <a:t>yine</a:t>
            </a:r>
            <a:r>
              <a:rPr lang="en-US" dirty="0"/>
              <a:t> </a:t>
            </a:r>
            <a:r>
              <a:rPr lang="en-US" dirty="0" err="1"/>
              <a:t>yaklaşık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eşit</a:t>
            </a:r>
            <a:r>
              <a:rPr lang="en-US" dirty="0"/>
              <a:t> </a:t>
            </a:r>
            <a:r>
              <a:rPr lang="en-US" dirty="0" err="1"/>
              <a:t>kazanma</a:t>
            </a:r>
            <a:r>
              <a:rPr lang="en-US" dirty="0"/>
              <a:t> </a:t>
            </a:r>
            <a:r>
              <a:rPr lang="en-US" dirty="0" err="1"/>
              <a:t>olasılığına</a:t>
            </a:r>
            <a:r>
              <a:rPr lang="en-US" dirty="0"/>
              <a:t> </a:t>
            </a:r>
            <a:r>
              <a:rPr lang="en-US" dirty="0" err="1"/>
              <a:t>sahip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tr-TR" dirty="0"/>
              <a:t> gösterdi.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Bununla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, </a:t>
            </a:r>
            <a:r>
              <a:rPr lang="tr-TR" dirty="0"/>
              <a:t>takımların</a:t>
            </a:r>
            <a:r>
              <a:rPr lang="en-US" dirty="0"/>
              <a:t> </a:t>
            </a:r>
            <a:r>
              <a:rPr lang="en-US" dirty="0" err="1"/>
              <a:t>rastgele</a:t>
            </a:r>
            <a:r>
              <a:rPr lang="en-US" dirty="0"/>
              <a:t> </a:t>
            </a:r>
            <a:r>
              <a:rPr lang="tr-TR" dirty="0"/>
              <a:t>eşleştirilmesi</a:t>
            </a:r>
            <a:r>
              <a:rPr lang="en-US" dirty="0"/>
              <a:t> </a:t>
            </a:r>
            <a:r>
              <a:rPr lang="en-US" dirty="0" err="1"/>
              <a:t>nedeniyle</a:t>
            </a:r>
            <a:r>
              <a:rPr lang="en-US" dirty="0"/>
              <a:t> </a:t>
            </a:r>
            <a:r>
              <a:rPr lang="en-US" dirty="0" err="1"/>
              <a:t>sonuçlarda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belirsizlik</a:t>
            </a:r>
            <a:r>
              <a:rPr lang="tr-TR" dirty="0"/>
              <a:t> vardır.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47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Sonuç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2026 FIFA </a:t>
            </a:r>
            <a:r>
              <a:rPr lang="en-US" dirty="0" err="1"/>
              <a:t>Dünya</a:t>
            </a:r>
            <a:r>
              <a:rPr lang="en-US" dirty="0"/>
              <a:t> </a:t>
            </a:r>
            <a:r>
              <a:rPr lang="en-US" dirty="0" err="1"/>
              <a:t>Kupası'nın</a:t>
            </a:r>
            <a:r>
              <a:rPr lang="en-US" dirty="0"/>
              <a:t> </a:t>
            </a:r>
            <a:r>
              <a:rPr lang="en-US" dirty="0" err="1"/>
              <a:t>galibini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öğrenimi</a:t>
            </a:r>
            <a:r>
              <a:rPr lang="en-US" dirty="0"/>
              <a:t> </a:t>
            </a:r>
            <a:r>
              <a:rPr lang="en-US" dirty="0" err="1"/>
              <a:t>tekniklerini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etmeyi</a:t>
            </a:r>
            <a:r>
              <a:rPr lang="en-US" dirty="0"/>
              <a:t> </a:t>
            </a:r>
            <a:r>
              <a:rPr lang="en-US" dirty="0" err="1"/>
              <a:t>amaçladı</a:t>
            </a:r>
            <a:r>
              <a:rPr lang="en-US" dirty="0"/>
              <a:t>. </a:t>
            </a:r>
            <a:endParaRPr lang="tr-TR" dirty="0"/>
          </a:p>
          <a:p>
            <a:r>
              <a:rPr lang="tr-TR" dirty="0"/>
              <a:t>Bu s</a:t>
            </a:r>
            <a:r>
              <a:rPr lang="en-US" dirty="0" err="1"/>
              <a:t>üreç</a:t>
            </a:r>
            <a:r>
              <a:rPr lang="tr-TR" dirty="0"/>
              <a:t>te</a:t>
            </a:r>
            <a:r>
              <a:rPr lang="en-US" dirty="0"/>
              <a:t>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ön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, </a:t>
            </a:r>
            <a:r>
              <a:rPr lang="en-US" dirty="0" err="1"/>
              <a:t>özellik</a:t>
            </a:r>
            <a:r>
              <a:rPr lang="en-US" dirty="0"/>
              <a:t> </a:t>
            </a:r>
            <a:r>
              <a:rPr lang="en-US" dirty="0" err="1"/>
              <a:t>mühendisliği</a:t>
            </a:r>
            <a:r>
              <a:rPr lang="en-US" dirty="0"/>
              <a:t>,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modellerinin</a:t>
            </a:r>
            <a:r>
              <a:rPr lang="en-US" dirty="0"/>
              <a:t> </a:t>
            </a:r>
            <a:r>
              <a:rPr lang="en-US" dirty="0" err="1"/>
              <a:t>değerlendirilmesi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aşamalardan</a:t>
            </a:r>
            <a:r>
              <a:rPr lang="en-US" dirty="0"/>
              <a:t> </a:t>
            </a:r>
            <a:r>
              <a:rPr lang="en-US" dirty="0" err="1"/>
              <a:t>geçtik</a:t>
            </a:r>
            <a:r>
              <a:rPr lang="en-US" dirty="0"/>
              <a:t>. </a:t>
            </a:r>
            <a:endParaRPr lang="tr-TR" dirty="0"/>
          </a:p>
          <a:p>
            <a:r>
              <a:rPr lang="tr-TR" dirty="0"/>
              <a:t>5 adet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modelinin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tr-TR" dirty="0" err="1"/>
              <a:t>ları</a:t>
            </a:r>
            <a:r>
              <a:rPr lang="en-US" dirty="0" err="1"/>
              <a:t>nı</a:t>
            </a:r>
            <a:r>
              <a:rPr lang="en-US" dirty="0"/>
              <a:t> </a:t>
            </a:r>
            <a:r>
              <a:rPr lang="en-US" dirty="0" err="1"/>
              <a:t>değerlendirdik</a:t>
            </a:r>
            <a:r>
              <a:rPr lang="en-US" dirty="0"/>
              <a:t> </a:t>
            </a:r>
            <a:r>
              <a:rPr lang="tr-TR" dirty="0"/>
              <a:t>ve </a:t>
            </a:r>
            <a:r>
              <a:rPr lang="en-US" dirty="0" err="1"/>
              <a:t>Destek</a:t>
            </a:r>
            <a:r>
              <a:rPr lang="en-US" dirty="0"/>
              <a:t> </a:t>
            </a:r>
            <a:r>
              <a:rPr lang="en-US" dirty="0" err="1"/>
              <a:t>Vektör</a:t>
            </a:r>
            <a:r>
              <a:rPr lang="en-US" dirty="0"/>
              <a:t> </a:t>
            </a:r>
            <a:r>
              <a:rPr lang="en-US" dirty="0" err="1"/>
              <a:t>Makineleri</a:t>
            </a:r>
            <a:r>
              <a:rPr lang="tr-TR" dirty="0"/>
              <a:t> modelinin en uygun model </a:t>
            </a:r>
            <a:r>
              <a:rPr lang="tr-TR" dirty="0" err="1"/>
              <a:t>olduğ</a:t>
            </a:r>
            <a:r>
              <a:rPr lang="en-US" dirty="0" err="1"/>
              <a:t>unu</a:t>
            </a:r>
            <a:r>
              <a:rPr lang="en-US" dirty="0"/>
              <a:t> </a:t>
            </a:r>
            <a:r>
              <a:rPr lang="en-US" dirty="0" err="1"/>
              <a:t>belirledik</a:t>
            </a:r>
            <a:r>
              <a:rPr lang="tr-TR" dirty="0"/>
              <a:t>. </a:t>
            </a:r>
          </a:p>
          <a:p>
            <a:r>
              <a:rPr lang="tr-TR" dirty="0"/>
              <a:t>Bu model</a:t>
            </a:r>
            <a:r>
              <a:rPr lang="en-US" dirty="0" err="1"/>
              <a:t>i</a:t>
            </a:r>
            <a:r>
              <a:rPr lang="tr-TR" dirty="0"/>
              <a:t> kullanılarak bir simülasyon </a:t>
            </a:r>
            <a:r>
              <a:rPr lang="en-US" dirty="0" err="1"/>
              <a:t>oluşturduk</a:t>
            </a:r>
            <a:r>
              <a:rPr lang="en-US" dirty="0"/>
              <a:t>. </a:t>
            </a:r>
            <a:r>
              <a:rPr lang="en-US" dirty="0" err="1"/>
              <a:t>Kazananların</a:t>
            </a:r>
            <a:r>
              <a:rPr lang="en-US" dirty="0"/>
              <a:t> </a:t>
            </a:r>
            <a:r>
              <a:rPr lang="en-US" dirty="0" err="1"/>
              <a:t>Brezilya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Belçika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neredeyse</a:t>
            </a:r>
            <a:r>
              <a:rPr lang="en-US" dirty="0"/>
              <a:t> </a:t>
            </a:r>
            <a:r>
              <a:rPr lang="en-US" dirty="0" err="1"/>
              <a:t>eşit</a:t>
            </a:r>
            <a:r>
              <a:rPr lang="en-US" dirty="0"/>
              <a:t> </a:t>
            </a:r>
            <a:r>
              <a:rPr lang="en-US" dirty="0" err="1"/>
              <a:t>kazanma</a:t>
            </a:r>
            <a:r>
              <a:rPr lang="en-US" dirty="0"/>
              <a:t> </a:t>
            </a:r>
            <a:r>
              <a:rPr lang="en-US" dirty="0" err="1"/>
              <a:t>olasılıkları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gözlemledik</a:t>
            </a:r>
            <a:r>
              <a:rPr lang="en-US" dirty="0"/>
              <a:t>. </a:t>
            </a:r>
            <a:endParaRPr lang="tr-TR" dirty="0"/>
          </a:p>
          <a:p>
            <a:r>
              <a:rPr lang="tr-TR" dirty="0"/>
              <a:t>Ama </a:t>
            </a:r>
            <a:r>
              <a:rPr lang="en-US" dirty="0" err="1"/>
              <a:t>unutmayalım</a:t>
            </a:r>
            <a:r>
              <a:rPr lang="en-US" dirty="0"/>
              <a:t> </a:t>
            </a:r>
            <a:r>
              <a:rPr lang="en-US" dirty="0" err="1"/>
              <a:t>ki</a:t>
            </a:r>
            <a:r>
              <a:rPr lang="en-US" dirty="0"/>
              <a:t> </a:t>
            </a:r>
            <a:r>
              <a:rPr lang="en-US" dirty="0" err="1"/>
              <a:t>turnuvada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alacak</a:t>
            </a:r>
            <a:r>
              <a:rPr lang="tr-TR" dirty="0"/>
              <a:t> takımlar henüz belli değil.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587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güçlü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tahmin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geliştirmek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amacıyla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ileride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yapılabilecek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çalışmalardan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bahsedelim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Mevcut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setimiz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özellikle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2022 FIFA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Dünya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Kupası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sonrasında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oynanan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uluslararası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futbol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maçlarının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bilgilerini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içermemekte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nedenle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güncel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verilerin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alınması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oldukça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önemli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Mevcut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setinden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anlamlı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bilgiler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çıkarmak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yüksek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seviyede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özellik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mühendisliği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analizi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uygulanabilir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 Forest, Logistic Regression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veya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Boost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gibi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karmaşık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ilişkileri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yakalayabilen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diğer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sınıflandırma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değerlendirilebilir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Sınıflandırma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tahmin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hiparparametre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ayarlaması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optimize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edilebilir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tr-T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performansı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dinamikleri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zaman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değiştiğinden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yıllardaki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performansını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dikkate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önemli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olabilir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Tahmin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modelini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daha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geliştirmek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için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beraberlikle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sonuçlanan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maçlar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ayrıca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alınabilir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Dostluk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maçları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setinden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çıkarılabilir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çünkü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dostluk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maçlarında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çok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ciddi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göstermeyebilirler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Takımların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belirsizliği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nedeniyle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simülasyonlar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büyük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ölçüde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rastgelelik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üzerine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kuruldu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Uygun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takımlar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resmi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olarak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açıklandıktan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sonra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simülasyonlar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tekrar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koşulabilir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383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Son </a:t>
            </a:r>
            <a:r>
              <a:rPr lang="en-US" dirty="0" err="1"/>
              <a:t>olarak</a:t>
            </a:r>
            <a:r>
              <a:rPr lang="en-US" dirty="0"/>
              <a:t>, </a:t>
            </a:r>
            <a:r>
              <a:rPr lang="en-US" dirty="0" err="1"/>
              <a:t>futbol</a:t>
            </a:r>
            <a:r>
              <a:rPr lang="en-US" dirty="0"/>
              <a:t> </a:t>
            </a:r>
            <a:r>
              <a:rPr lang="en-US" dirty="0" err="1"/>
              <a:t>sonuçları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belirsizdir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etkileyebilecek</a:t>
            </a:r>
            <a:r>
              <a:rPr lang="en-US" dirty="0"/>
              <a:t> </a:t>
            </a:r>
            <a:r>
              <a:rPr lang="en-US" dirty="0" err="1"/>
              <a:t>pek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faktörler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 </a:t>
            </a:r>
            <a:r>
              <a:rPr lang="en-US" dirty="0" err="1"/>
              <a:t>Zaten</a:t>
            </a:r>
            <a:r>
              <a:rPr lang="en-US" dirty="0"/>
              <a:t> </a:t>
            </a:r>
            <a:r>
              <a:rPr lang="en-US" dirty="0" err="1"/>
              <a:t>futbolun</a:t>
            </a:r>
            <a:r>
              <a:rPr lang="en-US" dirty="0"/>
              <a:t> </a:t>
            </a:r>
            <a:r>
              <a:rPr lang="en-US" dirty="0" err="1"/>
              <a:t>bize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heyecan</a:t>
            </a:r>
            <a:r>
              <a:rPr lang="en-US" dirty="0"/>
              <a:t> </a:t>
            </a:r>
            <a:r>
              <a:rPr lang="en-US" dirty="0" err="1"/>
              <a:t>veren</a:t>
            </a:r>
            <a:r>
              <a:rPr lang="en-US" dirty="0"/>
              <a:t> </a:t>
            </a:r>
            <a:r>
              <a:rPr lang="en-US" dirty="0" err="1"/>
              <a:t>kısmı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not </a:t>
            </a:r>
            <a:r>
              <a:rPr lang="en-US" dirty="0" err="1"/>
              <a:t>olarak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çıkarımlar</a:t>
            </a:r>
            <a:r>
              <a:rPr lang="en-US" dirty="0"/>
              <a:t> </a:t>
            </a:r>
            <a:r>
              <a:rPr lang="en-US" dirty="0" err="1"/>
              <a:t>yatırım</a:t>
            </a:r>
            <a:r>
              <a:rPr lang="en-US" dirty="0"/>
              <a:t> </a:t>
            </a:r>
            <a:r>
              <a:rPr lang="en-US" dirty="0" err="1"/>
              <a:t>tavsiyesi</a:t>
            </a:r>
            <a:r>
              <a:rPr lang="en-US" dirty="0"/>
              <a:t> </a:t>
            </a:r>
            <a:r>
              <a:rPr lang="en-US" dirty="0" err="1"/>
              <a:t>değildir</a:t>
            </a:r>
            <a:r>
              <a:rPr lang="en-US" dirty="0"/>
              <a:t> </a:t>
            </a:r>
            <a:r>
              <a:rPr lang="en-US" dirty="0" err="1"/>
              <a:t>diye</a:t>
            </a:r>
            <a:r>
              <a:rPr lang="en-US" dirty="0"/>
              <a:t> </a:t>
            </a:r>
            <a:r>
              <a:rPr lang="en-US" dirty="0" err="1"/>
              <a:t>belirtmeliyiz</a:t>
            </a:r>
            <a:r>
              <a:rPr lang="en-US" dirty="0"/>
              <a:t>. </a:t>
            </a:r>
          </a:p>
          <a:p>
            <a:r>
              <a:rPr lang="en-US" dirty="0" err="1"/>
              <a:t>Bize</a:t>
            </a:r>
            <a:r>
              <a:rPr lang="en-US" dirty="0"/>
              <a:t> </a:t>
            </a:r>
            <a:r>
              <a:rPr lang="en-US" dirty="0" err="1"/>
              <a:t>vakit</a:t>
            </a:r>
            <a:r>
              <a:rPr lang="en-US" dirty="0"/>
              <a:t> </a:t>
            </a:r>
            <a:r>
              <a:rPr lang="en-US" dirty="0" err="1"/>
              <a:t>ayırdığınız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dinlediğiniz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çok</a:t>
            </a:r>
            <a:r>
              <a:rPr lang="en-US" dirty="0"/>
              <a:t> </a:t>
            </a:r>
            <a:r>
              <a:rPr lang="en-US" dirty="0" err="1"/>
              <a:t>teşekkür</a:t>
            </a:r>
            <a:r>
              <a:rPr lang="en-US" dirty="0"/>
              <a:t> </a:t>
            </a:r>
            <a:r>
              <a:rPr lang="en-US" dirty="0" err="1"/>
              <a:t>ederiz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8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hedefleri</a:t>
            </a:r>
            <a:r>
              <a:rPr lang="en-US" dirty="0"/>
              <a:t> </a:t>
            </a:r>
            <a:r>
              <a:rPr lang="en-US" dirty="0" err="1"/>
              <a:t>şunlar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Uluslararası</a:t>
            </a:r>
            <a:r>
              <a:rPr lang="en-US" dirty="0"/>
              <a:t> </a:t>
            </a:r>
            <a:r>
              <a:rPr lang="en-US" dirty="0" err="1"/>
              <a:t>maçların</a:t>
            </a:r>
            <a:r>
              <a:rPr lang="en-US" dirty="0"/>
              <a:t> </a:t>
            </a:r>
            <a:r>
              <a:rPr lang="en-US" dirty="0" err="1"/>
              <a:t>geçmiş</a:t>
            </a:r>
            <a:r>
              <a:rPr lang="en-US" dirty="0"/>
              <a:t> </a:t>
            </a:r>
            <a:r>
              <a:rPr lang="en-US" dirty="0" err="1"/>
              <a:t>verilerini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makine</a:t>
            </a:r>
            <a:r>
              <a:rPr lang="en-US" dirty="0"/>
              <a:t> </a:t>
            </a:r>
            <a:r>
              <a:rPr lang="en-US" dirty="0" err="1"/>
              <a:t>öğrenimi</a:t>
            </a:r>
            <a:r>
              <a:rPr lang="en-US" dirty="0"/>
              <a:t> </a:t>
            </a:r>
            <a:r>
              <a:rPr lang="en-US" dirty="0" err="1"/>
              <a:t>tekniklerini</a:t>
            </a:r>
            <a:r>
              <a:rPr lang="en-US" dirty="0"/>
              <a:t> </a:t>
            </a:r>
            <a:r>
              <a:rPr lang="en-US" dirty="0" err="1"/>
              <a:t>kullanmak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2026 FIFA </a:t>
            </a:r>
            <a:r>
              <a:rPr lang="en-US" dirty="0" err="1"/>
              <a:t>Dünya</a:t>
            </a:r>
            <a:r>
              <a:rPr lang="en-US" dirty="0"/>
              <a:t> </a:t>
            </a:r>
            <a:r>
              <a:rPr lang="en-US" dirty="0" err="1"/>
              <a:t>Kupası'nın</a:t>
            </a:r>
            <a:r>
              <a:rPr lang="en-US" dirty="0"/>
              <a:t> </a:t>
            </a:r>
            <a:r>
              <a:rPr lang="en-US" dirty="0" err="1"/>
              <a:t>galibini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modelleri</a:t>
            </a:r>
            <a:r>
              <a:rPr lang="en-US" dirty="0"/>
              <a:t> </a:t>
            </a:r>
            <a:r>
              <a:rPr lang="en-US" dirty="0" err="1"/>
              <a:t>geliştirmek</a:t>
            </a:r>
            <a:r>
              <a:rPr lang="en-US" dirty="0"/>
              <a:t>, </a:t>
            </a:r>
            <a:r>
              <a:rPr lang="en-US" dirty="0" err="1"/>
              <a:t>ve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tr-TR" dirty="0"/>
              <a:t>P</a:t>
            </a:r>
            <a:r>
              <a:rPr lang="en-US" dirty="0" err="1"/>
              <a:t>erformans</a:t>
            </a:r>
            <a:r>
              <a:rPr lang="en-US" dirty="0"/>
              <a:t> </a:t>
            </a:r>
            <a:r>
              <a:rPr lang="en-US" dirty="0" err="1"/>
              <a:t>ölçütlerinin</a:t>
            </a:r>
            <a:r>
              <a:rPr lang="en-US" dirty="0"/>
              <a:t> </a:t>
            </a:r>
            <a:r>
              <a:rPr lang="en-US" dirty="0" err="1"/>
              <a:t>değerlendirilmesi</a:t>
            </a:r>
            <a:r>
              <a:rPr lang="en-US" dirty="0"/>
              <a:t> de </a:t>
            </a:r>
            <a:r>
              <a:rPr lang="en-US" dirty="0" err="1"/>
              <a:t>dahil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üzere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iyi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gösteren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seçmek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kapsamlı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değerlendirme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28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tr-TR" dirty="0"/>
              <a:t>(Oynat) </a:t>
            </a:r>
            <a:endParaRPr lang="tr-TR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tr-T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2008-2010 yılları arasında herkes ahtapot Paul’u haberlerde görmüştür. </a:t>
            </a:r>
          </a:p>
          <a:p>
            <a:pPr algn="l"/>
            <a:r>
              <a:rPr lang="tr-T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Paul, 14 adet çok önemli maçtan 12’sini doğru tahmin etmiştir, yani yaklaşık %85.7 gibi bir </a:t>
            </a:r>
            <a:r>
              <a:rPr lang="en-US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doğruluk</a:t>
            </a:r>
            <a:r>
              <a:rPr lang="tr-T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oranına sahiptir.</a:t>
            </a:r>
            <a:endParaRPr lang="tr-TR" dirty="0"/>
          </a:p>
          <a:p>
            <a:r>
              <a:rPr lang="tr-TR" dirty="0"/>
              <a:t>Burada ilginç bulduğumuz için Paul’un Euro 2008 yarı-final maçı olan Almanya-İspanya karşılaşmasının tahminini yaptığını göstermek istedik.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r-TR" dirty="0"/>
              <a:t>Bu maçın sonucunda İspanya kazandı. Biz de makine öğrenmesi kullanarak kendi ahtapot Paul’umuzu oluşturmaya çalıştık.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75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Bu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projede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kullandığımız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veri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seti</a:t>
            </a:r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 Kaggle’dan alınmıştır.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1993'ten 2022'ye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kadar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oynanan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uluslararası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maçların</a:t>
            </a:r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 verilerini içermektedir.</a:t>
            </a:r>
          </a:p>
          <a:p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Bu v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eri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seti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23921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maç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ve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her </a:t>
            </a:r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maç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için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25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önemli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metrik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içerir</a:t>
            </a:r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. </a:t>
            </a:r>
          </a:p>
          <a:p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Bunlar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Tarih</a:t>
            </a:r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,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Takımlar</a:t>
            </a:r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, 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FIFA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Sıralamaları</a:t>
            </a:r>
            <a:endParaRPr lang="tr-TR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Toplam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FIFA </a:t>
            </a: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Puanları</a:t>
            </a:r>
            <a:endParaRPr lang="tr-TR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E3E3E3"/>
                </a:solidFill>
                <a:effectLst/>
                <a:latin typeface="Google Sans"/>
              </a:rPr>
              <a:t>Sonuç</a:t>
            </a:r>
            <a:endParaRPr lang="tr-TR" b="0" i="0" dirty="0">
              <a:solidFill>
                <a:srgbClr val="E3E3E3"/>
              </a:solidFill>
              <a:effectLst/>
              <a:latin typeface="Google Sans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Oyunculara göre ortalama</a:t>
            </a:r>
            <a:r>
              <a:rPr lang="en-US" b="0" i="0" dirty="0">
                <a:solidFill>
                  <a:srgbClr val="E3E3E3"/>
                </a:solidFill>
                <a:effectLst/>
                <a:latin typeface="Google Sans"/>
              </a:rPr>
              <a:t> </a:t>
            </a:r>
            <a:r>
              <a:rPr lang="tr-TR" b="0" i="0" dirty="0">
                <a:solidFill>
                  <a:srgbClr val="E3E3E3"/>
                </a:solidFill>
                <a:effectLst/>
                <a:latin typeface="Google Sans"/>
              </a:rPr>
              <a:t>hücum gücü</a:t>
            </a:r>
          </a:p>
          <a:p>
            <a:pPr algn="l">
              <a:buFont typeface="Arial" panose="020B0604020202020204" pitchFamily="34" charset="0"/>
              <a:buNone/>
            </a:pPr>
            <a:r>
              <a:rPr lang="tr-TR" sz="1200" b="0" i="0" kern="1200" dirty="0">
                <a:solidFill>
                  <a:srgbClr val="E3E3E3"/>
                </a:solidFill>
                <a:effectLst/>
                <a:latin typeface="Google Sans"/>
                <a:ea typeface="+mn-ea"/>
                <a:cs typeface="+mn-cs"/>
              </a:rPr>
              <a:t>gibi metriklerdir.</a:t>
            </a:r>
            <a:endParaRPr lang="tr-TR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20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</a:t>
            </a:r>
            <a:r>
              <a:rPr lang="tr-TR" dirty="0"/>
              <a:t>’da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tr-TR" dirty="0"/>
              <a:t>setinin </a:t>
            </a:r>
            <a:r>
              <a:rPr lang="en-US" dirty="0" err="1"/>
              <a:t>kullanılabilirliğini</a:t>
            </a:r>
            <a:r>
              <a:rPr lang="en-US" dirty="0"/>
              <a:t> </a:t>
            </a:r>
            <a:r>
              <a:rPr lang="en-US" dirty="0" err="1"/>
              <a:t>artırmak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ön</a:t>
            </a:r>
            <a:r>
              <a:rPr lang="en-US" dirty="0"/>
              <a:t> </a:t>
            </a:r>
            <a:r>
              <a:rPr lang="en-US" dirty="0" err="1"/>
              <a:t>işleme</a:t>
            </a:r>
            <a:r>
              <a:rPr lang="en-US" dirty="0"/>
              <a:t> </a:t>
            </a:r>
            <a:r>
              <a:rPr lang="en-US" dirty="0" err="1"/>
              <a:t>teknikleri</a:t>
            </a:r>
            <a:r>
              <a:rPr lang="en-US" dirty="0"/>
              <a:t> </a:t>
            </a:r>
            <a:r>
              <a:rPr lang="tr-TR" dirty="0"/>
              <a:t>uyguladık</a:t>
            </a:r>
            <a:r>
              <a:rPr lang="en-US" dirty="0"/>
              <a:t>.</a:t>
            </a:r>
          </a:p>
          <a:p>
            <a:r>
              <a:rPr lang="tr-TR" dirty="0"/>
              <a:t>Y</a:t>
            </a:r>
            <a:r>
              <a:rPr lang="en-US" dirty="0" err="1"/>
              <a:t>inelenen</a:t>
            </a:r>
            <a:r>
              <a:rPr lang="en-US" dirty="0"/>
              <a:t> </a:t>
            </a:r>
            <a:r>
              <a:rPr lang="en-US" dirty="0" err="1"/>
              <a:t>veriler</a:t>
            </a:r>
            <a:r>
              <a:rPr lang="tr-TR" dirty="0"/>
              <a:t>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tr-TR" dirty="0"/>
              <a:t>ettik</a:t>
            </a:r>
            <a:r>
              <a:rPr lang="en-US" dirty="0"/>
              <a:t>.</a:t>
            </a:r>
          </a:p>
          <a:p>
            <a:r>
              <a:rPr lang="tr-TR" dirty="0"/>
              <a:t>V</a:t>
            </a:r>
            <a:r>
              <a:rPr lang="en-US" dirty="0" err="1"/>
              <a:t>eri</a:t>
            </a:r>
            <a:r>
              <a:rPr lang="en-US" dirty="0"/>
              <a:t> </a:t>
            </a:r>
            <a:r>
              <a:rPr lang="en-US" dirty="0" err="1"/>
              <a:t>türlerinin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gereken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türlerine</a:t>
            </a:r>
            <a:r>
              <a:rPr lang="en-US" dirty="0"/>
              <a:t> </a:t>
            </a:r>
            <a:r>
              <a:rPr lang="en-US" dirty="0" err="1"/>
              <a:t>dönüşümü</a:t>
            </a:r>
            <a:r>
              <a:rPr lang="en-US" dirty="0"/>
              <a:t> </a:t>
            </a:r>
            <a:r>
              <a:rPr lang="tr-TR" dirty="0"/>
              <a:t>yapıldı.</a:t>
            </a:r>
            <a:endParaRPr lang="en-US" dirty="0"/>
          </a:p>
          <a:p>
            <a:r>
              <a:rPr lang="tr-TR" dirty="0"/>
              <a:t>Ekranda görüldüğü gibi, e</a:t>
            </a:r>
            <a:r>
              <a:rPr lang="en-US" dirty="0" err="1"/>
              <a:t>ksik</a:t>
            </a:r>
            <a:r>
              <a:rPr lang="en-US" dirty="0"/>
              <a:t> </a:t>
            </a:r>
            <a:r>
              <a:rPr lang="en-US" dirty="0" err="1"/>
              <a:t>verileri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ısı</a:t>
            </a:r>
            <a:r>
              <a:rPr lang="en-US" dirty="0"/>
              <a:t> </a:t>
            </a:r>
            <a:r>
              <a:rPr lang="en-US" dirty="0" err="1"/>
              <a:t>haritası</a:t>
            </a:r>
            <a:r>
              <a:rPr lang="en-US" dirty="0"/>
              <a:t> </a:t>
            </a:r>
            <a:r>
              <a:rPr lang="en-US" dirty="0" err="1"/>
              <a:t>görselleştirmesi</a:t>
            </a:r>
            <a:r>
              <a:rPr lang="en-US" dirty="0"/>
              <a:t> </a:t>
            </a:r>
            <a:r>
              <a:rPr lang="tr-TR" dirty="0"/>
              <a:t>kullandık</a:t>
            </a:r>
            <a:r>
              <a:rPr lang="en-US" dirty="0"/>
              <a:t>.</a:t>
            </a:r>
          </a:p>
          <a:p>
            <a:r>
              <a:rPr lang="en-US" dirty="0" err="1"/>
              <a:t>Maçların</a:t>
            </a:r>
            <a:r>
              <a:rPr lang="en-US" dirty="0"/>
              <a:t> </a:t>
            </a:r>
            <a:r>
              <a:rPr lang="en-US" dirty="0" err="1"/>
              <a:t>oyuncu</a:t>
            </a:r>
            <a:r>
              <a:rPr lang="en-US" dirty="0"/>
              <a:t> </a:t>
            </a:r>
            <a:r>
              <a:rPr lang="en-US" dirty="0" err="1"/>
              <a:t>pozisyonlarının</a:t>
            </a:r>
            <a:r>
              <a:rPr lang="en-US" dirty="0"/>
              <a:t> </a:t>
            </a:r>
            <a:r>
              <a:rPr lang="en-US" dirty="0" err="1"/>
              <a:t>skorlarıyla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miktarda</a:t>
            </a:r>
            <a:r>
              <a:rPr lang="en-US" dirty="0"/>
              <a:t> </a:t>
            </a:r>
            <a:r>
              <a:rPr lang="en-US" dirty="0" err="1"/>
              <a:t>eksik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tr-TR" dirty="0"/>
              <a:t>gözlemledik</a:t>
            </a:r>
            <a:r>
              <a:rPr lang="en-US" dirty="0"/>
              <a:t>.</a:t>
            </a:r>
          </a:p>
          <a:p>
            <a:r>
              <a:rPr lang="tr-TR" dirty="0"/>
              <a:t>Boş veriler yerine, </a:t>
            </a:r>
            <a:r>
              <a:rPr lang="en-US" dirty="0" err="1"/>
              <a:t>takımlara</a:t>
            </a:r>
            <a:r>
              <a:rPr lang="en-US" dirty="0"/>
              <a:t> </a:t>
            </a:r>
            <a:r>
              <a:rPr lang="en-US" dirty="0" err="1"/>
              <a:t>özgü</a:t>
            </a:r>
            <a:r>
              <a:rPr lang="en-US" dirty="0"/>
              <a:t> </a:t>
            </a:r>
            <a:r>
              <a:rPr lang="en-US" dirty="0" err="1"/>
              <a:t>pozisyon</a:t>
            </a:r>
            <a:r>
              <a:rPr lang="en-US" dirty="0"/>
              <a:t> </a:t>
            </a:r>
            <a:r>
              <a:rPr lang="en-US" dirty="0" err="1"/>
              <a:t>ortalama</a:t>
            </a:r>
            <a:r>
              <a:rPr lang="en-US" dirty="0"/>
              <a:t> </a:t>
            </a:r>
            <a:r>
              <a:rPr lang="en-US" dirty="0" err="1"/>
              <a:t>değerleri</a:t>
            </a:r>
            <a:r>
              <a:rPr lang="en-US" dirty="0"/>
              <a:t> </a:t>
            </a:r>
            <a:r>
              <a:rPr lang="tr-TR" dirty="0"/>
              <a:t>verdik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08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O</a:t>
            </a:r>
            <a:r>
              <a:rPr lang="en-US" dirty="0" err="1"/>
              <a:t>yun</a:t>
            </a:r>
            <a:r>
              <a:rPr lang="en-US" dirty="0"/>
              <a:t>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tahminini</a:t>
            </a:r>
            <a:r>
              <a:rPr lang="en-US" dirty="0"/>
              <a:t> </a:t>
            </a:r>
            <a:r>
              <a:rPr lang="en-US" dirty="0" err="1"/>
              <a:t>iyileştirmek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kümesine</a:t>
            </a:r>
            <a:r>
              <a:rPr lang="en-US" dirty="0"/>
              <a:t> </a:t>
            </a:r>
            <a:r>
              <a:rPr lang="tr-TR" dirty="0"/>
              <a:t>yeni özellikler ekledik</a:t>
            </a:r>
            <a:r>
              <a:rPr lang="en-US" dirty="0"/>
              <a:t>.</a:t>
            </a:r>
          </a:p>
          <a:p>
            <a:r>
              <a:rPr lang="tr-TR" dirty="0"/>
              <a:t>Etkinliğin gerçekleşeceği ülkedeki takımların avantaj sahibi olacağı düşünülerek binary bir özellik tanımladık.</a:t>
            </a:r>
          </a:p>
          <a:p>
            <a:r>
              <a:rPr lang="en-US" dirty="0" err="1"/>
              <a:t>Ayrıca</a:t>
            </a:r>
            <a:r>
              <a:rPr lang="en-US" dirty="0"/>
              <a:t>, </a:t>
            </a:r>
            <a:r>
              <a:rPr lang="en-US" dirty="0" err="1"/>
              <a:t>hedef</a:t>
            </a:r>
            <a:r>
              <a:rPr lang="en-US" dirty="0"/>
              <a:t> </a:t>
            </a:r>
            <a:r>
              <a:rPr lang="en-US" dirty="0" err="1"/>
              <a:t>değişken</a:t>
            </a:r>
            <a:r>
              <a:rPr lang="en-US" dirty="0"/>
              <a:t> '</a:t>
            </a:r>
            <a:r>
              <a:rPr lang="en-US" dirty="0" err="1"/>
              <a:t>is_win</a:t>
            </a:r>
            <a:r>
              <a:rPr lang="en-US" dirty="0"/>
              <a:t>’ </a:t>
            </a:r>
            <a:r>
              <a:rPr lang="tr-TR" dirty="0"/>
              <a:t>aynı şekilde binary olara kodlanarak problemimizi</a:t>
            </a:r>
            <a:r>
              <a:rPr lang="en-US" dirty="0"/>
              <a:t> </a:t>
            </a:r>
            <a:r>
              <a:rPr lang="en-US" dirty="0" err="1"/>
              <a:t>ikili</a:t>
            </a:r>
            <a:r>
              <a:rPr lang="en-US" dirty="0"/>
              <a:t> </a:t>
            </a:r>
            <a:r>
              <a:rPr lang="en-US" dirty="0" err="1"/>
              <a:t>sınıflandırma</a:t>
            </a:r>
            <a:r>
              <a:rPr lang="en-US" dirty="0"/>
              <a:t> </a:t>
            </a:r>
            <a:r>
              <a:rPr lang="en-US" dirty="0" err="1"/>
              <a:t>problemine</a:t>
            </a:r>
            <a:r>
              <a:rPr lang="en-US" dirty="0"/>
              <a:t> </a:t>
            </a:r>
            <a:r>
              <a:rPr lang="tr-TR" dirty="0"/>
              <a:t>dönüştürdük</a:t>
            </a:r>
            <a:r>
              <a:rPr lang="en-US" dirty="0"/>
              <a:t>. </a:t>
            </a:r>
            <a:r>
              <a:rPr lang="en-US" dirty="0" err="1"/>
              <a:t>Beraberlikle</a:t>
            </a:r>
            <a:r>
              <a:rPr lang="en-US" dirty="0"/>
              <a:t> </a:t>
            </a:r>
            <a:r>
              <a:rPr lang="en-US" dirty="0" err="1"/>
              <a:t>sonuçlanan</a:t>
            </a:r>
            <a:r>
              <a:rPr lang="en-US" dirty="0"/>
              <a:t> </a:t>
            </a:r>
            <a:r>
              <a:rPr lang="en-US" dirty="0" err="1"/>
              <a:t>maçları</a:t>
            </a:r>
            <a:r>
              <a:rPr lang="en-US" dirty="0"/>
              <a:t> da </a:t>
            </a:r>
            <a:r>
              <a:rPr lang="tr-TR" dirty="0"/>
              <a:t>binaryde 0 olarak değerlendirdik.</a:t>
            </a:r>
          </a:p>
          <a:p>
            <a:r>
              <a:rPr lang="en-US" dirty="0" err="1"/>
              <a:t>Sayısal</a:t>
            </a:r>
            <a:r>
              <a:rPr lang="en-US" dirty="0"/>
              <a:t> </a:t>
            </a:r>
            <a:r>
              <a:rPr lang="en-US" dirty="0" err="1"/>
              <a:t>özellikler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ilişkiyi</a:t>
            </a:r>
            <a:r>
              <a:rPr lang="en-US" dirty="0"/>
              <a:t> </a:t>
            </a:r>
            <a:r>
              <a:rPr lang="en-US" dirty="0" err="1"/>
              <a:t>göstermek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korelasyon</a:t>
            </a:r>
            <a:r>
              <a:rPr lang="en-US" dirty="0"/>
              <a:t> </a:t>
            </a:r>
            <a:r>
              <a:rPr lang="en-US" dirty="0" err="1"/>
              <a:t>matrisleri</a:t>
            </a:r>
            <a:r>
              <a:rPr lang="en-US" dirty="0"/>
              <a:t> </a:t>
            </a:r>
            <a:r>
              <a:rPr lang="tr-TR" dirty="0"/>
              <a:t>oluşturduk.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474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Tahmin</a:t>
            </a:r>
            <a:r>
              <a:rPr lang="en-US" dirty="0"/>
              <a:t> </a:t>
            </a:r>
            <a:r>
              <a:rPr lang="en-US" dirty="0" err="1"/>
              <a:t>modeli</a:t>
            </a:r>
            <a:r>
              <a:rPr lang="tr-TR" dirty="0"/>
              <a:t>mizi </a:t>
            </a:r>
            <a:r>
              <a:rPr lang="en-US" dirty="0" err="1"/>
              <a:t>oluşturulurken</a:t>
            </a:r>
            <a:r>
              <a:rPr lang="en-US" dirty="0"/>
              <a:t>, </a:t>
            </a:r>
            <a:r>
              <a:rPr lang="en-US" dirty="0" err="1"/>
              <a:t>oyun</a:t>
            </a:r>
            <a:r>
              <a:rPr lang="en-US" dirty="0"/>
              <a:t> </a:t>
            </a:r>
            <a:r>
              <a:rPr lang="en-US" dirty="0" err="1"/>
              <a:t>sonucu</a:t>
            </a:r>
            <a:r>
              <a:rPr lang="en-US" dirty="0"/>
              <a:t> </a:t>
            </a:r>
            <a:r>
              <a:rPr lang="en-US" dirty="0" err="1"/>
              <a:t>üzerindeki</a:t>
            </a:r>
            <a:r>
              <a:rPr lang="en-US" dirty="0"/>
              <a:t> </a:t>
            </a:r>
            <a:r>
              <a:rPr lang="en-US" dirty="0" err="1"/>
              <a:t>etkileri</a:t>
            </a:r>
            <a:r>
              <a:rPr lang="en-US" dirty="0"/>
              <a:t> </a:t>
            </a:r>
            <a:r>
              <a:rPr lang="en-US" dirty="0" err="1"/>
              <a:t>nedeniyle</a:t>
            </a:r>
            <a:r>
              <a:rPr lang="en-US" dirty="0"/>
              <a:t> </a:t>
            </a:r>
            <a:r>
              <a:rPr lang="en-US" dirty="0" err="1"/>
              <a:t>seçilen</a:t>
            </a:r>
            <a:r>
              <a:rPr lang="en-US" dirty="0"/>
              <a:t> </a:t>
            </a:r>
            <a:r>
              <a:rPr lang="en-US" dirty="0" err="1"/>
              <a:t>özellikler</a:t>
            </a:r>
            <a:r>
              <a:rPr lang="tr-TR" dirty="0"/>
              <a:t>imiz</a:t>
            </a:r>
            <a:r>
              <a:rPr lang="en-US" dirty="0"/>
              <a:t> </a:t>
            </a:r>
            <a:r>
              <a:rPr lang="en-US" dirty="0" err="1"/>
              <a:t>şunlar</a:t>
            </a:r>
            <a:r>
              <a:rPr lang="en-US" dirty="0"/>
              <a:t> </a:t>
            </a:r>
            <a:r>
              <a:rPr lang="en-US" dirty="0" err="1"/>
              <a:t>oldu</a:t>
            </a:r>
            <a:r>
              <a:rPr lang="en-US" dirty="0"/>
              <a:t>:</a:t>
            </a:r>
          </a:p>
          <a:p>
            <a:r>
              <a:rPr lang="en-US" dirty="0" err="1"/>
              <a:t>Takımların</a:t>
            </a:r>
            <a:r>
              <a:rPr lang="en-US" dirty="0"/>
              <a:t> FIFA </a:t>
            </a:r>
            <a:r>
              <a:rPr lang="en-US" dirty="0" err="1"/>
              <a:t>sıralamaları</a:t>
            </a:r>
            <a:r>
              <a:rPr lang="en-US" dirty="0"/>
              <a:t>, </a:t>
            </a:r>
            <a:r>
              <a:rPr lang="en-US" dirty="0" err="1"/>
              <a:t>Toplam</a:t>
            </a:r>
            <a:r>
              <a:rPr lang="en-US" dirty="0"/>
              <a:t> FIFA </a:t>
            </a:r>
            <a:r>
              <a:rPr lang="en-US" dirty="0" err="1"/>
              <a:t>puanları</a:t>
            </a:r>
            <a:endParaRPr lang="en-US" dirty="0"/>
          </a:p>
          <a:p>
            <a:r>
              <a:rPr lang="en-US" dirty="0" err="1"/>
              <a:t>Ev</a:t>
            </a:r>
            <a:r>
              <a:rPr lang="en-US" dirty="0"/>
              <a:t> </a:t>
            </a:r>
            <a:r>
              <a:rPr lang="en-US" dirty="0" err="1"/>
              <a:t>sahibi</a:t>
            </a:r>
            <a:r>
              <a:rPr lang="en-US" dirty="0"/>
              <a:t> </a:t>
            </a:r>
            <a:r>
              <a:rPr lang="en-US" dirty="0" err="1"/>
              <a:t>olup</a:t>
            </a:r>
            <a:r>
              <a:rPr lang="en-US" dirty="0"/>
              <a:t> </a:t>
            </a:r>
            <a:r>
              <a:rPr lang="en-US" dirty="0" err="1"/>
              <a:t>olmamaları</a:t>
            </a:r>
            <a:endParaRPr lang="en-US" dirty="0"/>
          </a:p>
          <a:p>
            <a:r>
              <a:rPr lang="en-US" dirty="0" err="1"/>
              <a:t>Takımların</a:t>
            </a:r>
            <a:r>
              <a:rPr lang="en-US" dirty="0"/>
              <a:t> </a:t>
            </a:r>
            <a:r>
              <a:rPr lang="en-US" dirty="0" err="1"/>
              <a:t>pozisyon</a:t>
            </a:r>
            <a:r>
              <a:rPr lang="en-US" dirty="0"/>
              <a:t> </a:t>
            </a:r>
            <a:r>
              <a:rPr lang="en-US" dirty="0" err="1"/>
              <a:t>skorları</a:t>
            </a:r>
            <a:endParaRPr lang="en-US" dirty="0"/>
          </a:p>
          <a:p>
            <a:r>
              <a:rPr lang="tr-TR" dirty="0"/>
              <a:t>Ev sahibi avantajı ve toplam fifa puanlarını, hedef değişkenimizle zayıf korelasyona sahip olmasına rağmen anlamlı olduğu düşündüğümüz için dikkate aldık.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46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İleride oluşturacağımız Karar ağacı modeline göre dikkate aldığımız özelliklerin ağırlıklarına göre sıralamasını bu şekilde oluşturduk.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AFA204-3628-41CA-9859-3E7F2A46EC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173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0350D-D385-4724-902A-190E7AEBE8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F165BB-5D9C-4959-BB07-D24A92ABE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CE57E-CC56-4FAD-8E87-3B664667D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6A4FB22-B2E3-4670-AB63-0E477347783F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AE1C3-E336-45F5-8370-89F9ED2E4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8EE26-D8D0-49F8-81E2-3B1BFA320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E33228-A5B0-47D4-B6DA-4C00F167A9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91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051F7-4725-420A-A9DC-C3B43713D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9AE5E7-4945-40B4-A5FD-949D833F08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68B34-AA6F-4609-8CD5-3C8A23CF7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6B46B-9C43-4A12-94B7-D570101DF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2530A-B5EC-4E76-B64F-8C3464C2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3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F799C-06C4-4024-9345-FEDC15FF7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EC9DF7-A414-4E51-9146-9225E86120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50769-FA7B-4654-8D8D-E3D152ED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02F13E-D178-4B64-86FC-26E29765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965A8-28A0-48D5-9A4C-421C392AC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27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ED87-B0DE-43E8-A069-A6E091DC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9359F-702E-48C4-9890-01FBDE0AD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15BFC-274E-4401-84D5-1CC88FF91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FEB68-2418-4144-8D1A-04B3A3ECC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35A60-7B6E-4B17-802A-ECA610822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4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63987-28FE-4209-963C-9E5C605D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816FA-EA76-4ECB-8340-87F74BE0A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05BE7-794B-4A7A-B64E-3A93DACF6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88577-6EB6-47FC-B1FF-AD82F6DF1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EBD329-00F4-4703-8277-34E3F56D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35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8342-ECC6-489A-9441-9C7F0DB8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4BC7A-DD54-431E-B3B2-B7AC905592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B5CF9-E0D2-4193-AEF5-2B1AE201F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338CD-6264-4094-9492-686FBA1FB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CE123E-34A7-46FA-81B2-6E3D3689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09CA-B136-4AC4-A26D-819B46B73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47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C00B-167B-4B53-B612-CF73AF9A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83F6DE-3B93-4405-A0D0-9A2450BA3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91F65-AB06-4615-A788-82EFBD059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205F0B-B755-4A93-B5D4-63875F1F76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FC5094-01F5-4680-A7D5-137236451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777D8-C808-436A-89E2-9C7E6199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B9E2FD-AECE-4B2C-B1C2-D5F461719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56B5BB-0658-4C42-B943-4F1AC54B8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68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AB590E-98E3-4846-8923-32E7F60B8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CF04D-8107-41ED-BEE8-2A05457B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CE8BF-7263-4A1B-8766-4A38CE5A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A8C9D9-6F3E-4D5C-8E25-D2DB94271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3BA8BA-126F-4E48-A47C-964DA7211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E3AC5F-4E0C-456F-BA82-38AC1DFCB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AF627-9390-42D0-ADB5-66CD4DD7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735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76F16-567B-4D77-A023-2B18836C6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8ED9-197D-4001-AA7D-C6881629D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853EC-EE86-483E-A93E-A31FC2A3E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9944EF-E432-4212-A531-B3685906F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63B699-42F7-4E6D-AB54-2F46BC8C2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108273-F4C1-4B7D-A56E-C28D09F41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36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AB59-2F70-415F-92CA-AF324E851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93316C-EC27-41DD-8448-3BE1151B60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E906E2-E88C-414F-91B5-F0530AA74A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97623-FEEB-48AD-B126-AFF6D129B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4FB22-B2E3-4670-AB63-0E477347783F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891D16-B1ED-43F9-BCEE-AA7149126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11924-8564-4E3C-B2D2-A3352404E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33228-A5B0-47D4-B6DA-4C00F167A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3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214E19-8D4E-44A4-9129-66C1CF5B0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4571D-0382-4455-A353-2B8CC1FA4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0E0BF-EAFA-41CA-ADB3-2A4A98E6EF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86A4FB22-B2E3-4670-AB63-0E477347783F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982BB-EF7C-4269-9779-E186113DB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0ADC0-680A-4A89-90A3-8ABEA6BA1F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3AE33228-A5B0-47D4-B6DA-4C00F167A9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834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jpeg"/><Relationship Id="rId39" Type="http://schemas.openxmlformats.org/officeDocument/2006/relationships/image" Target="../media/image57.png"/><Relationship Id="rId21" Type="http://schemas.openxmlformats.org/officeDocument/2006/relationships/image" Target="../media/image39.png"/><Relationship Id="rId34" Type="http://schemas.openxmlformats.org/officeDocument/2006/relationships/image" Target="../media/image52.png"/><Relationship Id="rId42" Type="http://schemas.openxmlformats.org/officeDocument/2006/relationships/image" Target="../media/image60.jpeg"/><Relationship Id="rId47" Type="http://schemas.openxmlformats.org/officeDocument/2006/relationships/image" Target="../media/image65.jpeg"/><Relationship Id="rId50" Type="http://schemas.openxmlformats.org/officeDocument/2006/relationships/image" Target="../media/image68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4.png"/><Relationship Id="rId29" Type="http://schemas.openxmlformats.org/officeDocument/2006/relationships/image" Target="../media/image47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37" Type="http://schemas.openxmlformats.org/officeDocument/2006/relationships/image" Target="../media/image55.jpeg"/><Relationship Id="rId40" Type="http://schemas.openxmlformats.org/officeDocument/2006/relationships/image" Target="../media/image58.png"/><Relationship Id="rId45" Type="http://schemas.openxmlformats.org/officeDocument/2006/relationships/image" Target="../media/image63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jpeg"/><Relationship Id="rId36" Type="http://schemas.openxmlformats.org/officeDocument/2006/relationships/image" Target="../media/image54.png"/><Relationship Id="rId49" Type="http://schemas.openxmlformats.org/officeDocument/2006/relationships/image" Target="../media/image67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4" Type="http://schemas.openxmlformats.org/officeDocument/2006/relationships/image" Target="../media/image62.jpe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Relationship Id="rId35" Type="http://schemas.openxmlformats.org/officeDocument/2006/relationships/image" Target="../media/image53.png"/><Relationship Id="rId43" Type="http://schemas.openxmlformats.org/officeDocument/2006/relationships/image" Target="../media/image61.png"/><Relationship Id="rId48" Type="http://schemas.openxmlformats.org/officeDocument/2006/relationships/image" Target="../media/image66.png"/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33" Type="http://schemas.openxmlformats.org/officeDocument/2006/relationships/image" Target="../media/image51.jpeg"/><Relationship Id="rId38" Type="http://schemas.openxmlformats.org/officeDocument/2006/relationships/image" Target="../media/image56.jpeg"/><Relationship Id="rId46" Type="http://schemas.openxmlformats.org/officeDocument/2006/relationships/image" Target="../media/image64.png"/><Relationship Id="rId20" Type="http://schemas.openxmlformats.org/officeDocument/2006/relationships/image" Target="../media/image38.png"/><Relationship Id="rId41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BCAC8-7E91-4C3C-96EC-9AEB1CA4F8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7864"/>
            <a:ext cx="9144000" cy="5022272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4000" dirty="0"/>
              <a:t>Predicting the 2026 FIFA World Cup Winner through Machine Learning Analysis</a:t>
            </a:r>
            <a:b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3200" dirty="0"/>
            </a:br>
            <a:r>
              <a:rPr lang="en-GB" sz="3000" dirty="0" err="1"/>
              <a:t>Hacettepe</a:t>
            </a:r>
            <a:r>
              <a:rPr lang="en-GB" sz="3000" dirty="0"/>
              <a:t> University</a:t>
            </a:r>
            <a:br>
              <a:rPr lang="en-GB" sz="3000" dirty="0"/>
            </a:br>
            <a:r>
              <a:rPr lang="en-GB" sz="3000" dirty="0"/>
              <a:t>VBM 683 </a:t>
            </a:r>
            <a:r>
              <a:rPr lang="tr-TR" sz="3000" dirty="0"/>
              <a:t>-</a:t>
            </a:r>
            <a:r>
              <a:rPr lang="en-GB" sz="3000" dirty="0"/>
              <a:t> Machine Learning</a:t>
            </a:r>
            <a:br>
              <a:rPr lang="en-GB" sz="3000" dirty="0"/>
            </a:br>
            <a:br>
              <a:rPr lang="en-GB" sz="3000" dirty="0"/>
            </a:br>
            <a:r>
              <a:rPr lang="en-GB" sz="3000" dirty="0"/>
              <a:t>Prepared By:</a:t>
            </a:r>
            <a:br>
              <a:rPr lang="en-GB" sz="3000" dirty="0"/>
            </a:br>
            <a:r>
              <a:rPr lang="en-GB" sz="3000" dirty="0"/>
              <a:t>Mert Çalışkan</a:t>
            </a:r>
            <a:br>
              <a:rPr lang="en-GB" sz="3000" dirty="0"/>
            </a:br>
            <a:r>
              <a:rPr lang="en-GB" sz="3000" dirty="0"/>
              <a:t>Faruk </a:t>
            </a:r>
            <a:r>
              <a:rPr lang="en-GB" sz="3000" dirty="0" err="1"/>
              <a:t>Tekbaş</a:t>
            </a:r>
            <a:br>
              <a:rPr lang="en-US" sz="3200" dirty="0"/>
            </a:b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BD61FF5A-6444-4692-B07B-656C6F54F6D5}"/>
              </a:ext>
            </a:extLst>
          </p:cNvPr>
          <p:cNvSpPr txBox="1">
            <a:spLocks/>
          </p:cNvSpPr>
          <p:nvPr/>
        </p:nvSpPr>
        <p:spPr>
          <a:xfrm>
            <a:off x="6324601" y="3602037"/>
            <a:ext cx="5624946" cy="190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2050" name="Picture 2" descr="FIFA World Cup 2026 (@roadtoWC2026) / X">
            <a:extLst>
              <a:ext uri="{FF2B5EF4-FFF2-40B4-BE49-F238E27FC236}">
                <a16:creationId xmlns:a16="http://schemas.microsoft.com/office/drawing/2014/main" id="{1E72B505-14F3-DF6D-7995-A4FEE0D78D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26" t="5548" r="14015" b="11746"/>
          <a:stretch/>
        </p:blipFill>
        <p:spPr bwMode="auto">
          <a:xfrm>
            <a:off x="7898573" y="2607998"/>
            <a:ext cx="2641469" cy="3238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BAFD52E-258A-6B6D-0EC5-F55DCC71E3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6" t="27859" r="7159" b="26891"/>
          <a:stretch/>
        </p:blipFill>
        <p:spPr bwMode="auto">
          <a:xfrm>
            <a:off x="7763291" y="5872520"/>
            <a:ext cx="2747565" cy="76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32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Collection</a:t>
            </a:r>
            <a:br>
              <a:rPr lang="tr-TR" dirty="0"/>
            </a:br>
            <a:r>
              <a:rPr lang="en-US" sz="2800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Boxplots</a:t>
            </a:r>
          </a:p>
          <a:p>
            <a:pPr lvl="1"/>
            <a:r>
              <a:rPr lang="tr-TR" dirty="0"/>
              <a:t>Each Player Position Score vs. Home Team Result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3F7633E-92B9-3C0A-C70B-5F51862A2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661" y="2696199"/>
            <a:ext cx="7392677" cy="404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67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10 Teams with Highest Total FIFA Ranks</a:t>
            </a:r>
          </a:p>
          <a:p>
            <a:r>
              <a:rPr lang="en-US" dirty="0"/>
              <a:t>Top 10 Teams with Highest Player Position Scores</a:t>
            </a:r>
          </a:p>
          <a:p>
            <a:r>
              <a:rPr lang="en-US" dirty="0"/>
              <a:t>Top 10 Teams with Highest Win Rates</a:t>
            </a:r>
          </a:p>
          <a:p>
            <a:r>
              <a:rPr lang="en-US" dirty="0"/>
              <a:t>Distribution of Home Team Results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798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10 Teams with Highest Total FIFA Ranks</a:t>
            </a:r>
          </a:p>
        </p:txBody>
      </p:sp>
      <p:pic>
        <p:nvPicPr>
          <p:cNvPr id="4" name="Picture 3" descr="C:\Users\mertc\AppData\Local\Microsoft\Windows\INetCache\Content.MSO\8906AEC6.tmp">
            <a:extLst>
              <a:ext uri="{FF2B5EF4-FFF2-40B4-BE49-F238E27FC236}">
                <a16:creationId xmlns:a16="http://schemas.microsoft.com/office/drawing/2014/main" id="{890B5ECE-444D-4CDA-B490-2D6C4112D1F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19" y="2418786"/>
            <a:ext cx="6432561" cy="3893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4739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Top 10 Teams with Highest Player Position Scores</a:t>
            </a:r>
          </a:p>
        </p:txBody>
      </p:sp>
      <p:pic>
        <p:nvPicPr>
          <p:cNvPr id="6" name="Picture 5" descr="C:\Users\mertc\AppData\Local\Microsoft\Windows\INetCache\Content.MSO\E1A1EEC4.tmp">
            <a:extLst>
              <a:ext uri="{FF2B5EF4-FFF2-40B4-BE49-F238E27FC236}">
                <a16:creationId xmlns:a16="http://schemas.microsoft.com/office/drawing/2014/main" id="{072823F8-995C-44F5-83A3-3C849C756E6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26" y="2355935"/>
            <a:ext cx="3546319" cy="227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C:\Users\mertc\AppData\Local\Microsoft\Windows\INetCache\Content.MSO\FCAE7572.tmp">
            <a:extLst>
              <a:ext uri="{FF2B5EF4-FFF2-40B4-BE49-F238E27FC236}">
                <a16:creationId xmlns:a16="http://schemas.microsoft.com/office/drawing/2014/main" id="{ECD19740-CDF6-4AE1-AEEE-748AE5C641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683" y="4502063"/>
            <a:ext cx="3546318" cy="21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C:\Users\mertc\AppData\Local\Microsoft\Windows\INetCache\Content.MSO\7069E650.tmp">
            <a:extLst>
              <a:ext uri="{FF2B5EF4-FFF2-40B4-BE49-F238E27FC236}">
                <a16:creationId xmlns:a16="http://schemas.microsoft.com/office/drawing/2014/main" id="{B8ED35B9-1E8D-4CAA-855A-B7779CCC95B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3662"/>
            <a:ext cx="3546318" cy="215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mertc\AppData\Local\Microsoft\Windows\INetCache\Content.MSO\D64730DE.tmp">
            <a:extLst>
              <a:ext uri="{FF2B5EF4-FFF2-40B4-BE49-F238E27FC236}">
                <a16:creationId xmlns:a16="http://schemas.microsoft.com/office/drawing/2014/main" id="{B622EFD3-6359-4E0D-99AC-ED92D9CFB0E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256" y="4506607"/>
            <a:ext cx="3546318" cy="215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2302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10 Teams with Highest Win Rates</a:t>
            </a:r>
          </a:p>
        </p:txBody>
      </p:sp>
      <p:pic>
        <p:nvPicPr>
          <p:cNvPr id="11" name="Picture 10" descr="C:\Users\mertc\AppData\Local\Microsoft\Windows\INetCache\Content.MSO\48F3CD0A.tmp">
            <a:extLst>
              <a:ext uri="{FF2B5EF4-FFF2-40B4-BE49-F238E27FC236}">
                <a16:creationId xmlns:a16="http://schemas.microsoft.com/office/drawing/2014/main" id="{94AC81D5-06C9-4219-B542-5241E6E3AEC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320" y="2477729"/>
            <a:ext cx="6631151" cy="4012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2961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Distribution of Home Team Results</a:t>
            </a:r>
          </a:p>
        </p:txBody>
      </p:sp>
      <p:pic>
        <p:nvPicPr>
          <p:cNvPr id="10" name="Picture 9" descr="C:\Users\mertc\AppData\Local\Microsoft\Windows\INetCache\Content.MSO\AD38709C.tmp">
            <a:extLst>
              <a:ext uri="{FF2B5EF4-FFF2-40B4-BE49-F238E27FC236}">
                <a16:creationId xmlns:a16="http://schemas.microsoft.com/office/drawing/2014/main" id="{471CEB6C-84AF-4228-8E0A-22E4BFEEAE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350" y="2462068"/>
            <a:ext cx="3561299" cy="37148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7216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Mode</a:t>
            </a:r>
            <a:r>
              <a:rPr lang="tr-TR" dirty="0"/>
              <a:t>l</a:t>
            </a:r>
            <a:br>
              <a:rPr lang="tr-TR" dirty="0"/>
            </a:br>
            <a:r>
              <a:rPr lang="tr-TR" sz="2800" dirty="0"/>
              <a:t>Methodology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E024-2991-4113-A039-FDCDEAFB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Classification Models</a:t>
            </a:r>
            <a:r>
              <a:rPr lang="tr-TR" dirty="0"/>
              <a:t> (sklearn)</a:t>
            </a:r>
            <a:endParaRPr lang="en-US" dirty="0"/>
          </a:p>
          <a:p>
            <a:pPr lvl="1"/>
            <a:r>
              <a:rPr lang="en-US" dirty="0"/>
              <a:t>Decision Tree</a:t>
            </a:r>
            <a:endParaRPr lang="tr-TR" dirty="0"/>
          </a:p>
          <a:p>
            <a:pPr marL="457200" lvl="1" indent="0">
              <a:buNone/>
            </a:pPr>
            <a:r>
              <a:rPr lang="en-US" dirty="0" err="1"/>
              <a:t>sklearn.tree.DecisionTreeClassifier</a:t>
            </a:r>
            <a:endParaRPr lang="en-US" dirty="0"/>
          </a:p>
          <a:p>
            <a:pPr lvl="1"/>
            <a:r>
              <a:rPr lang="en-US" dirty="0"/>
              <a:t>Neural Network</a:t>
            </a:r>
            <a:endParaRPr lang="tr-TR" dirty="0"/>
          </a:p>
          <a:p>
            <a:pPr marL="457200" lvl="1" indent="0">
              <a:buNone/>
            </a:pPr>
            <a:r>
              <a:rPr lang="tr-TR" dirty="0"/>
              <a:t>sklearn.neural_network.MLPClassifier</a:t>
            </a:r>
            <a:endParaRPr lang="en-US" dirty="0"/>
          </a:p>
          <a:p>
            <a:pPr lvl="1"/>
            <a:r>
              <a:rPr lang="en-US" dirty="0"/>
              <a:t>Bayes Classifier</a:t>
            </a:r>
            <a:endParaRPr lang="tr-TR" dirty="0"/>
          </a:p>
          <a:p>
            <a:pPr marL="457200" lvl="1" indent="0">
              <a:buNone/>
            </a:pPr>
            <a:r>
              <a:rPr lang="tr-TR" dirty="0"/>
              <a:t>sklearn.naive_bayes.GaussianNB</a:t>
            </a:r>
            <a:endParaRPr lang="en-US" dirty="0"/>
          </a:p>
          <a:p>
            <a:pPr lvl="1"/>
            <a:r>
              <a:rPr lang="en-US" dirty="0"/>
              <a:t>Support Vector Machines (SVM)</a:t>
            </a:r>
            <a:endParaRPr lang="tr-TR" dirty="0"/>
          </a:p>
          <a:p>
            <a:pPr marL="457200" lvl="1" indent="0">
              <a:buNone/>
            </a:pPr>
            <a:r>
              <a:rPr lang="tr-TR" dirty="0"/>
              <a:t>sklearn.svm.SVC</a:t>
            </a:r>
            <a:endParaRPr lang="en-US" dirty="0"/>
          </a:p>
          <a:p>
            <a:pPr lvl="1"/>
            <a:r>
              <a:rPr lang="en-US" dirty="0"/>
              <a:t>Deep Learning</a:t>
            </a:r>
            <a:endParaRPr lang="tr-TR" dirty="0"/>
          </a:p>
          <a:p>
            <a:pPr marL="457200" lvl="1" indent="0">
              <a:buNone/>
            </a:pPr>
            <a:r>
              <a:rPr lang="tr-TR" dirty="0"/>
              <a:t>sklearn.neural_network.MLPClassifier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Dataset Training </a:t>
            </a:r>
            <a:r>
              <a:rPr lang="tr-TR" dirty="0"/>
              <a:t>&amp;</a:t>
            </a:r>
            <a:r>
              <a:rPr lang="en-US" dirty="0"/>
              <a:t> Testing</a:t>
            </a:r>
            <a:r>
              <a:rPr lang="tr-TR" dirty="0"/>
              <a:t> (train_test_split)</a:t>
            </a:r>
            <a:endParaRPr lang="en-US" dirty="0"/>
          </a:p>
          <a:p>
            <a:pPr lvl="1"/>
            <a:r>
              <a:rPr lang="en-US" dirty="0"/>
              <a:t>80% for training</a:t>
            </a:r>
          </a:p>
          <a:p>
            <a:pPr lvl="1"/>
            <a:r>
              <a:rPr lang="en-US" dirty="0"/>
              <a:t>20% for testing</a:t>
            </a:r>
          </a:p>
        </p:txBody>
      </p:sp>
    </p:spTree>
    <p:extLst>
      <p:ext uri="{BB962C8B-B14F-4D97-AF65-F5344CB8AC3E}">
        <p14:creationId xmlns:p14="http://schemas.microsoft.com/office/powerpoint/2010/main" val="2127249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E024-2991-4113-A039-FDCDEAFB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sz="2800" dirty="0"/>
              <a:t>Performance Metrics</a:t>
            </a:r>
            <a:endParaRPr lang="tr-TR" dirty="0"/>
          </a:p>
          <a:p>
            <a:pPr lvl="1"/>
            <a:r>
              <a:rPr lang="tr-TR" dirty="0"/>
              <a:t>Confusion Matrix</a:t>
            </a:r>
          </a:p>
          <a:p>
            <a:pPr lvl="1"/>
            <a:r>
              <a:rPr lang="tr-TR" dirty="0"/>
              <a:t>Accuracy, Precision, Recall, F-Measure</a:t>
            </a:r>
          </a:p>
          <a:p>
            <a:pPr lvl="1"/>
            <a:r>
              <a:rPr lang="tr-TR" dirty="0"/>
              <a:t>Precision vs. Recall Curve</a:t>
            </a:r>
          </a:p>
          <a:p>
            <a:pPr lvl="1"/>
            <a:r>
              <a:rPr lang="tr-TR" dirty="0"/>
              <a:t>Receiver Operating Characteristic (ROC) Curve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4DB09B-3D11-1B67-35E9-C73077C0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Prediction Mode</a:t>
            </a:r>
            <a:r>
              <a:rPr lang="tr-TR" dirty="0"/>
              <a:t>l</a:t>
            </a:r>
            <a:br>
              <a:rPr lang="tr-TR" dirty="0"/>
            </a:br>
            <a:r>
              <a:rPr lang="tr-TR" sz="2800" dirty="0"/>
              <a:t>Methodology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4605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br>
              <a:rPr lang="tr-TR" dirty="0"/>
            </a:br>
            <a:r>
              <a:rPr lang="en-US" sz="2800" dirty="0"/>
              <a:t>Results</a:t>
            </a:r>
            <a:r>
              <a:rPr lang="tr-TR" sz="2800" dirty="0"/>
              <a:t> &amp; Discussion</a:t>
            </a:r>
            <a:endParaRPr lang="en-US" sz="2800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910FC440-AD0D-5DD7-865E-3FD281970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Confusion Matrix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59E9FA3-A216-8656-9D1B-B6D59AD63D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b="61517"/>
          <a:stretch/>
        </p:blipFill>
        <p:spPr>
          <a:xfrm>
            <a:off x="838200" y="2487149"/>
            <a:ext cx="4276402" cy="30282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F23198B-ACC0-8E91-11D3-D02CBBEA32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48" b="241"/>
          <a:stretch/>
        </p:blipFill>
        <p:spPr>
          <a:xfrm>
            <a:off x="5114602" y="1825625"/>
            <a:ext cx="4276402" cy="4699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C12613F-18B4-0738-C7EF-FDC45CA2E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602" y="235644"/>
            <a:ext cx="3712402" cy="14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14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br>
              <a:rPr lang="tr-TR" dirty="0"/>
            </a:br>
            <a:r>
              <a:rPr lang="en-US" sz="2800" dirty="0"/>
              <a:t>Results</a:t>
            </a:r>
            <a:r>
              <a:rPr lang="tr-TR" sz="2800" dirty="0"/>
              <a:t> &amp; Discussion</a:t>
            </a:r>
            <a:endParaRPr lang="en-US" sz="2800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910FC440-AD0D-5DD7-865E-3FD281970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Accuracy, Precision, Recall, F-Measure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601E12-4C28-47E5-964C-6F68330B1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062536"/>
              </p:ext>
            </p:extLst>
          </p:nvPr>
        </p:nvGraphicFramePr>
        <p:xfrm>
          <a:off x="492967" y="2606208"/>
          <a:ext cx="11206066" cy="329184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388023">
                  <a:extLst>
                    <a:ext uri="{9D8B030D-6E8A-4147-A177-3AD203B41FA5}">
                      <a16:colId xmlns:a16="http://schemas.microsoft.com/office/drawing/2014/main" val="3962655272"/>
                    </a:ext>
                  </a:extLst>
                </a:gridCol>
                <a:gridCol w="2015661">
                  <a:extLst>
                    <a:ext uri="{9D8B030D-6E8A-4147-A177-3AD203B41FA5}">
                      <a16:colId xmlns:a16="http://schemas.microsoft.com/office/drawing/2014/main" val="3553996348"/>
                    </a:ext>
                  </a:extLst>
                </a:gridCol>
                <a:gridCol w="1982260">
                  <a:extLst>
                    <a:ext uri="{9D8B030D-6E8A-4147-A177-3AD203B41FA5}">
                      <a16:colId xmlns:a16="http://schemas.microsoft.com/office/drawing/2014/main" val="1745321568"/>
                    </a:ext>
                  </a:extLst>
                </a:gridCol>
                <a:gridCol w="1645774">
                  <a:extLst>
                    <a:ext uri="{9D8B030D-6E8A-4147-A177-3AD203B41FA5}">
                      <a16:colId xmlns:a16="http://schemas.microsoft.com/office/drawing/2014/main" val="2096891848"/>
                    </a:ext>
                  </a:extLst>
                </a:gridCol>
                <a:gridCol w="2174348">
                  <a:extLst>
                    <a:ext uri="{9D8B030D-6E8A-4147-A177-3AD203B41FA5}">
                      <a16:colId xmlns:a16="http://schemas.microsoft.com/office/drawing/2014/main" val="3702911967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(%)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 (%)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 (%)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F-Measure (%)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731601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60.86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60.69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59.70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60.19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8842529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Neural Network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66.96</a:t>
                      </a:r>
                      <a:endParaRPr lang="en-US" sz="2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70.03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58.31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63.63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44677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Bayes Classifier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68.30</a:t>
                      </a:r>
                      <a:endParaRPr lang="en-US" sz="2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67.89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68.38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68.14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6288396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Support Vector Machines 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69.05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68.97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68.30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68.63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40589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Learning</a:t>
                      </a:r>
                      <a:endParaRPr lang="en-US" sz="2100" b="1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69.13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70.92</a:t>
                      </a:r>
                      <a:endParaRPr lang="en-US" sz="26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63.95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2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67.26</a:t>
                      </a:r>
                      <a:endParaRPr lang="en-US" sz="26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77568" marR="1775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0651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973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Introductio</a:t>
            </a:r>
            <a:r>
              <a:rPr lang="tr-TR" dirty="0"/>
              <a:t>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FIFA World Cup Overview</a:t>
            </a:r>
          </a:p>
          <a:p>
            <a:pPr lvl="1"/>
            <a:r>
              <a:rPr lang="en-US" dirty="0"/>
              <a:t>One of the most prominent international football tournaments</a:t>
            </a:r>
          </a:p>
          <a:p>
            <a:pPr lvl="1"/>
            <a:r>
              <a:rPr lang="en-US" dirty="0"/>
              <a:t>Played every four years since 1930</a:t>
            </a:r>
          </a:p>
          <a:p>
            <a:r>
              <a:rPr lang="en-US" dirty="0"/>
              <a:t>Recap of the 2022 FIFA World Cup</a:t>
            </a:r>
          </a:p>
          <a:p>
            <a:pPr lvl="1"/>
            <a:r>
              <a:rPr lang="en-US" dirty="0"/>
              <a:t>Location: Qatar</a:t>
            </a:r>
          </a:p>
          <a:p>
            <a:pPr lvl="1"/>
            <a:r>
              <a:rPr lang="en-US" dirty="0"/>
              <a:t>Final: Argentina vs. France</a:t>
            </a:r>
          </a:p>
          <a:p>
            <a:pPr lvl="1"/>
            <a:r>
              <a:rPr lang="en-US" dirty="0"/>
              <a:t>Champion: Argentina</a:t>
            </a:r>
          </a:p>
          <a:p>
            <a:r>
              <a:rPr lang="en-US" dirty="0"/>
              <a:t>Upcoming 2026 FIFA World Cup</a:t>
            </a:r>
          </a:p>
          <a:p>
            <a:pPr lvl="1"/>
            <a:r>
              <a:rPr lang="en-US" dirty="0"/>
              <a:t>48 teams</a:t>
            </a:r>
          </a:p>
          <a:p>
            <a:pPr lvl="1"/>
            <a:r>
              <a:rPr lang="en-US" dirty="0"/>
              <a:t>No information about groups and qualified teams yet</a:t>
            </a:r>
          </a:p>
          <a:p>
            <a:pPr lvl="1"/>
            <a:r>
              <a:rPr lang="en-US" dirty="0"/>
              <a:t>16 cities among North America countries:</a:t>
            </a:r>
          </a:p>
          <a:p>
            <a:pPr lvl="2"/>
            <a:r>
              <a:rPr lang="en-US" dirty="0"/>
              <a:t>Canada</a:t>
            </a:r>
          </a:p>
          <a:p>
            <a:pPr lvl="2"/>
            <a:r>
              <a:rPr lang="en-US" dirty="0"/>
              <a:t>Mexico</a:t>
            </a:r>
          </a:p>
          <a:p>
            <a:pPr lvl="2"/>
            <a:r>
              <a:rPr lang="en-US" dirty="0"/>
              <a:t>USA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br>
              <a:rPr lang="tr-TR" dirty="0"/>
            </a:br>
            <a:r>
              <a:rPr lang="en-US" sz="2800" dirty="0"/>
              <a:t>Results</a:t>
            </a:r>
            <a:r>
              <a:rPr lang="tr-TR" sz="2800" dirty="0"/>
              <a:t> &amp; </a:t>
            </a:r>
            <a:r>
              <a:rPr lang="tr-TR" sz="2800" dirty="0" err="1"/>
              <a:t>Discussion</a:t>
            </a:r>
            <a:endParaRPr lang="en-US" sz="2800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910FC440-AD0D-5DD7-865E-3FD281970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Receiver Operating Characteristic (ROC) Curve</a:t>
            </a:r>
          </a:p>
        </p:txBody>
      </p:sp>
      <p:pic>
        <p:nvPicPr>
          <p:cNvPr id="5" name="Picture 4" descr="C:\Users\mertc\AppData\Local\Microsoft\Windows\INetCache\Content.MSO\86EB59A8.tmp">
            <a:extLst>
              <a:ext uri="{FF2B5EF4-FFF2-40B4-BE49-F238E27FC236}">
                <a16:creationId xmlns:a16="http://schemas.microsoft.com/office/drawing/2014/main" id="{49E80ED9-B29C-4218-ABDD-4197EA43CD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711" y="2277359"/>
            <a:ext cx="6838577" cy="45182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877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br>
              <a:rPr lang="tr-TR" dirty="0"/>
            </a:br>
            <a:r>
              <a:rPr lang="en-US" sz="2800" dirty="0"/>
              <a:t>Results</a:t>
            </a:r>
            <a:r>
              <a:rPr lang="tr-TR" sz="2800" dirty="0"/>
              <a:t> &amp; </a:t>
            </a:r>
            <a:r>
              <a:rPr lang="tr-TR" sz="2800" dirty="0" err="1"/>
              <a:t>Discussion</a:t>
            </a:r>
            <a:endParaRPr lang="en-US" sz="2800" dirty="0"/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910FC440-AD0D-5DD7-865E-3FD281970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Precision vs. Recall </a:t>
            </a:r>
          </a:p>
        </p:txBody>
      </p:sp>
      <p:pic>
        <p:nvPicPr>
          <p:cNvPr id="6" name="Picture 5" descr="C:\Users\mertc\AppData\Local\Microsoft\Windows\INetCache\Content.MSO\5A6FF5F6.tmp">
            <a:extLst>
              <a:ext uri="{FF2B5EF4-FFF2-40B4-BE49-F238E27FC236}">
                <a16:creationId xmlns:a16="http://schemas.microsoft.com/office/drawing/2014/main" id="{7CB0B22C-D538-4209-B8FD-D9A56A18F7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711" y="2226902"/>
            <a:ext cx="6838578" cy="4463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444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Model</a:t>
            </a:r>
            <a:br>
              <a:rPr lang="tr-TR" dirty="0"/>
            </a:br>
            <a:r>
              <a:rPr lang="en-US" sz="2800" dirty="0"/>
              <a:t>Results</a:t>
            </a:r>
            <a:r>
              <a:rPr lang="tr-TR" sz="2800" dirty="0"/>
              <a:t> &amp; </a:t>
            </a:r>
            <a:r>
              <a:rPr lang="tr-TR" sz="2800" dirty="0" err="1"/>
              <a:t>Discussion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E024-2991-4113-A039-FDCDEAFB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Support Vector Machines (SVM)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Accuracy = </a:t>
            </a:r>
            <a:r>
              <a:rPr lang="en-GB" dirty="0"/>
              <a:t>69.05%</a:t>
            </a:r>
            <a:endParaRPr lang="en-US" dirty="0"/>
          </a:p>
          <a:p>
            <a:pPr lvl="1"/>
            <a:r>
              <a:rPr lang="en-US" dirty="0"/>
              <a:t>Precision = </a:t>
            </a:r>
            <a:r>
              <a:rPr lang="en-GB" dirty="0"/>
              <a:t>68.97%</a:t>
            </a:r>
            <a:endParaRPr lang="en-US" dirty="0"/>
          </a:p>
          <a:p>
            <a:pPr lvl="1"/>
            <a:r>
              <a:rPr lang="en-US" dirty="0"/>
              <a:t>Recall = </a:t>
            </a:r>
            <a:r>
              <a:rPr lang="en-GB" dirty="0"/>
              <a:t>68.30%</a:t>
            </a:r>
          </a:p>
          <a:p>
            <a:pPr lvl="1"/>
            <a:r>
              <a:rPr lang="en-GB" dirty="0"/>
              <a:t>F-Measure = 68.63%</a:t>
            </a:r>
            <a:endParaRPr lang="en-US" dirty="0"/>
          </a:p>
          <a:p>
            <a:pPr lvl="1"/>
            <a:r>
              <a:rPr lang="en-US" dirty="0"/>
              <a:t>AUC = 76%</a:t>
            </a:r>
          </a:p>
          <a:p>
            <a:pPr lvl="1"/>
            <a:r>
              <a:rPr lang="en-US" dirty="0"/>
              <a:t>AUC-PR = 75%</a:t>
            </a:r>
          </a:p>
          <a:p>
            <a:pPr marL="457200" lvl="1" indent="0">
              <a:buNone/>
            </a:pPr>
            <a:r>
              <a:rPr lang="en-US" dirty="0"/>
              <a:t>Overall – Balanced Performance!</a:t>
            </a:r>
          </a:p>
        </p:txBody>
      </p:sp>
    </p:spTree>
    <p:extLst>
      <p:ext uri="{BB962C8B-B14F-4D97-AF65-F5344CB8AC3E}">
        <p14:creationId xmlns:p14="http://schemas.microsoft.com/office/powerpoint/2010/main" val="3198691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br>
              <a:rPr lang="tr-TR" dirty="0"/>
            </a:br>
            <a:r>
              <a:rPr lang="en-US" sz="28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E024-2991-4113-A039-FDCDEAFB9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6337"/>
            <a:ext cx="10515600" cy="876404"/>
          </a:xfrm>
        </p:spPr>
        <p:txBody>
          <a:bodyPr>
            <a:normAutofit fontScale="70000" lnSpcReduction="20000"/>
          </a:bodyPr>
          <a:lstStyle/>
          <a:p>
            <a:r>
              <a:rPr lang="tr-TR" dirty="0"/>
              <a:t>Prediction model created based on SVM</a:t>
            </a:r>
          </a:p>
          <a:p>
            <a:r>
              <a:rPr lang="tr-TR" dirty="0"/>
              <a:t>Assumption: Top 48 teams based on their total FIFA points qualified for the 2026 FIFA World Cup.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3DB5B7E-0504-4611-986F-F2D8992D318D}"/>
              </a:ext>
            </a:extLst>
          </p:cNvPr>
          <p:cNvGrpSpPr/>
          <p:nvPr/>
        </p:nvGrpSpPr>
        <p:grpSpPr>
          <a:xfrm>
            <a:off x="806164" y="2468880"/>
            <a:ext cx="10998740" cy="4352544"/>
            <a:chOff x="806164" y="2468880"/>
            <a:chExt cx="10998740" cy="4352544"/>
          </a:xfrm>
        </p:grpSpPr>
        <p:pic>
          <p:nvPicPr>
            <p:cNvPr id="4098" name="Picture 2" descr="Flag of France - Wikipedia">
              <a:extLst>
                <a:ext uri="{FF2B5EF4-FFF2-40B4-BE49-F238E27FC236}">
                  <a16:creationId xmlns:a16="http://schemas.microsoft.com/office/drawing/2014/main" id="{04A3B5F1-1120-22C3-9955-94193117047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64" y="24688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EE8165FE-1A61-2C5A-5B75-FEE108198A02}"/>
                </a:ext>
              </a:extLst>
            </p:cNvPr>
            <p:cNvSpPr txBox="1">
              <a:spLocks/>
            </p:cNvSpPr>
            <p:nvPr/>
          </p:nvSpPr>
          <p:spPr>
            <a:xfrm>
              <a:off x="1457253" y="2551372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tr-TR" sz="1800" dirty="0"/>
                <a:t>France</a:t>
              </a:r>
              <a:endParaRPr lang="en-US" sz="1800" dirty="0"/>
            </a:p>
          </p:txBody>
        </p:sp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CE2C0268-1817-E2DC-FBB6-16351E9A113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3654" y="24688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40F9FD04-6E15-9663-D30B-F97AE1268F28}"/>
                </a:ext>
              </a:extLst>
            </p:cNvPr>
            <p:cNvSpPr txBox="1">
              <a:spLocks/>
            </p:cNvSpPr>
            <p:nvPr/>
          </p:nvSpPr>
          <p:spPr>
            <a:xfrm>
              <a:off x="5141166" y="253476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tr-TR" sz="1800" dirty="0"/>
                <a:t>Belgium</a:t>
              </a:r>
              <a:endParaRPr lang="en-US" sz="1800" dirty="0"/>
            </a:p>
          </p:txBody>
        </p:sp>
        <p:pic>
          <p:nvPicPr>
            <p:cNvPr id="4102" name="Picture 6" descr="Flag of Turkey - Wikipedia">
              <a:extLst>
                <a:ext uri="{FF2B5EF4-FFF2-40B4-BE49-F238E27FC236}">
                  <a16:creationId xmlns:a16="http://schemas.microsoft.com/office/drawing/2014/main" id="{A069422D-4C28-89C8-A39E-5964BEA9C18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430" y="24688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09A4B81B-081D-3050-7217-064FBF8060A3}"/>
                </a:ext>
              </a:extLst>
            </p:cNvPr>
            <p:cNvSpPr txBox="1">
              <a:spLocks/>
            </p:cNvSpPr>
            <p:nvPr/>
          </p:nvSpPr>
          <p:spPr>
            <a:xfrm>
              <a:off x="3321510" y="2553631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tr-TR" sz="1800" dirty="0"/>
                <a:t>Turkiye</a:t>
              </a:r>
              <a:endParaRPr lang="en-US" sz="1800" dirty="0"/>
            </a:p>
          </p:txBody>
        </p:sp>
        <p:pic>
          <p:nvPicPr>
            <p:cNvPr id="4104" name="Picture 8">
              <a:extLst>
                <a:ext uri="{FF2B5EF4-FFF2-40B4-BE49-F238E27FC236}">
                  <a16:creationId xmlns:a16="http://schemas.microsoft.com/office/drawing/2014/main" id="{E67242B9-449F-29E8-67E8-76E8FF177BE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64" y="3026664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AF5269F7-133E-98B2-5A65-98943D7156BD}"/>
                </a:ext>
              </a:extLst>
            </p:cNvPr>
            <p:cNvSpPr txBox="1">
              <a:spLocks/>
            </p:cNvSpPr>
            <p:nvPr/>
          </p:nvSpPr>
          <p:spPr>
            <a:xfrm>
              <a:off x="1457253" y="311810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tr-TR" sz="1800" dirty="0"/>
                <a:t>Brazil</a:t>
              </a:r>
              <a:endParaRPr lang="en-US" sz="1800" dirty="0"/>
            </a:p>
          </p:txBody>
        </p:sp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F6D6BB4C-35E0-6CE0-5CD9-9BAD96B56DB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430" y="3026664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B6C92F63-4C33-6DE8-8471-F587D8138675}"/>
                </a:ext>
              </a:extLst>
            </p:cNvPr>
            <p:cNvSpPr txBox="1">
              <a:spLocks/>
            </p:cNvSpPr>
            <p:nvPr/>
          </p:nvSpPr>
          <p:spPr>
            <a:xfrm>
              <a:off x="3321510" y="311810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tr-TR" sz="1800" dirty="0"/>
                <a:t>Italy</a:t>
              </a:r>
              <a:endParaRPr lang="en-US" sz="1800" dirty="0"/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142C7B1D-E3D8-BF1E-7E7E-EECD7993C98B}"/>
                </a:ext>
              </a:extLst>
            </p:cNvPr>
            <p:cNvSpPr txBox="1">
              <a:spLocks/>
            </p:cNvSpPr>
            <p:nvPr/>
          </p:nvSpPr>
          <p:spPr>
            <a:xfrm>
              <a:off x="5141166" y="311810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tr-TR" sz="1800" dirty="0"/>
                <a:t>England</a:t>
              </a:r>
              <a:endParaRPr lang="en-US" sz="1800" dirty="0"/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662194D2-D646-08C5-168C-D6A8AC45E27B}"/>
                </a:ext>
              </a:extLst>
            </p:cNvPr>
            <p:cNvSpPr txBox="1">
              <a:spLocks/>
            </p:cNvSpPr>
            <p:nvPr/>
          </p:nvSpPr>
          <p:spPr>
            <a:xfrm>
              <a:off x="8805672" y="2547963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Spain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E42DBDD3-70A6-F8A0-C872-036706275D95}"/>
                </a:ext>
              </a:extLst>
            </p:cNvPr>
            <p:cNvSpPr txBox="1">
              <a:spLocks/>
            </p:cNvSpPr>
            <p:nvPr/>
          </p:nvSpPr>
          <p:spPr>
            <a:xfrm>
              <a:off x="6906960" y="311810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Switzerland</a:t>
              </a: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038A4D1C-9013-B20D-B170-F1F02C757A5C}"/>
                </a:ext>
              </a:extLst>
            </p:cNvPr>
            <p:cNvSpPr txBox="1">
              <a:spLocks/>
            </p:cNvSpPr>
            <p:nvPr/>
          </p:nvSpPr>
          <p:spPr>
            <a:xfrm>
              <a:off x="1457253" y="367588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Mexico</a:t>
              </a:r>
            </a:p>
          </p:txBody>
        </p:sp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050FCEC8-4E60-C907-4B2F-4DE03C3B4D5A}"/>
                </a:ext>
              </a:extLst>
            </p:cNvPr>
            <p:cNvSpPr txBox="1">
              <a:spLocks/>
            </p:cNvSpPr>
            <p:nvPr/>
          </p:nvSpPr>
          <p:spPr>
            <a:xfrm>
              <a:off x="3321510" y="367588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Croatia</a:t>
              </a:r>
            </a:p>
          </p:txBody>
        </p:sp>
        <p:pic>
          <p:nvPicPr>
            <p:cNvPr id="4108" name="Picture 12" descr="Flag of the United Kingdom - Wikipedia">
              <a:extLst>
                <a:ext uri="{FF2B5EF4-FFF2-40B4-BE49-F238E27FC236}">
                  <a16:creationId xmlns:a16="http://schemas.microsoft.com/office/drawing/2014/main" id="{A938E255-D5D0-990F-9D73-E964C122E55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3654" y="3026664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File:Flag of Spain.svg - Wikipedia">
              <a:extLst>
                <a:ext uri="{FF2B5EF4-FFF2-40B4-BE49-F238E27FC236}">
                  <a16:creationId xmlns:a16="http://schemas.microsoft.com/office/drawing/2014/main" id="{5DD5FE7B-81FD-41FD-9493-27C3EBA071A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160" y="24688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File:Flag of Switzerland.svg - Wikipedia">
              <a:extLst>
                <a:ext uri="{FF2B5EF4-FFF2-40B4-BE49-F238E27FC236}">
                  <a16:creationId xmlns:a16="http://schemas.microsoft.com/office/drawing/2014/main" id="{8F283D6A-C689-4373-B529-A4255075411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912" y="3026664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Dosya:Flag of Mexico.svg - Vikipedi">
              <a:extLst>
                <a:ext uri="{FF2B5EF4-FFF2-40B4-BE49-F238E27FC236}">
                  <a16:creationId xmlns:a16="http://schemas.microsoft.com/office/drawing/2014/main" id="{370F60F8-7A8A-4A89-ACF9-7F4DE8E34AA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64" y="358444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E4FC2E2-825A-4BA0-99B8-E45AC8B9F2CA}"/>
                </a:ext>
              </a:extLst>
            </p:cNvPr>
            <p:cNvPicPr>
              <a:picLocks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681430" y="3584448"/>
              <a:ext cx="667512" cy="466344"/>
            </a:xfrm>
            <a:prstGeom prst="rect">
              <a:avLst/>
            </a:prstGeom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21442B16-0EEC-4D86-806E-4672D1257725}"/>
                </a:ext>
              </a:extLst>
            </p:cNvPr>
            <p:cNvSpPr txBox="1">
              <a:spLocks/>
            </p:cNvSpPr>
            <p:nvPr/>
          </p:nvSpPr>
          <p:spPr>
            <a:xfrm>
              <a:off x="6821424" y="2553631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Uruguay</a:t>
              </a:r>
            </a:p>
          </p:txBody>
        </p:sp>
        <p:sp>
          <p:nvSpPr>
            <p:cNvPr id="31" name="Content Placeholder 2">
              <a:extLst>
                <a:ext uri="{FF2B5EF4-FFF2-40B4-BE49-F238E27FC236}">
                  <a16:creationId xmlns:a16="http://schemas.microsoft.com/office/drawing/2014/main" id="{EB7D4F6F-7A8E-4A87-A5B6-4B4F60604A3A}"/>
                </a:ext>
              </a:extLst>
            </p:cNvPr>
            <p:cNvSpPr txBox="1">
              <a:spLocks/>
            </p:cNvSpPr>
            <p:nvPr/>
          </p:nvSpPr>
          <p:spPr>
            <a:xfrm>
              <a:off x="5141166" y="367588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Denmark</a:t>
              </a:r>
            </a:p>
          </p:txBody>
        </p:sp>
        <p:sp>
          <p:nvSpPr>
            <p:cNvPr id="33" name="Content Placeholder 2">
              <a:extLst>
                <a:ext uri="{FF2B5EF4-FFF2-40B4-BE49-F238E27FC236}">
                  <a16:creationId xmlns:a16="http://schemas.microsoft.com/office/drawing/2014/main" id="{3165475A-CB54-4190-A20F-260C957B9779}"/>
                </a:ext>
              </a:extLst>
            </p:cNvPr>
            <p:cNvSpPr txBox="1">
              <a:spLocks/>
            </p:cNvSpPr>
            <p:nvPr/>
          </p:nvSpPr>
          <p:spPr>
            <a:xfrm>
              <a:off x="8805672" y="311810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Colombia</a:t>
              </a:r>
            </a:p>
          </p:txBody>
        </p:sp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54DAC47D-EC5B-48D2-97C2-D4E223D58FE2}"/>
                </a:ext>
              </a:extLst>
            </p:cNvPr>
            <p:cNvSpPr txBox="1">
              <a:spLocks/>
            </p:cNvSpPr>
            <p:nvPr/>
          </p:nvSpPr>
          <p:spPr>
            <a:xfrm>
              <a:off x="6906960" y="367588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Sweden</a:t>
              </a:r>
            </a:p>
          </p:txBody>
        </p:sp>
        <p:sp>
          <p:nvSpPr>
            <p:cNvPr id="37" name="Content Placeholder 2">
              <a:extLst>
                <a:ext uri="{FF2B5EF4-FFF2-40B4-BE49-F238E27FC236}">
                  <a16:creationId xmlns:a16="http://schemas.microsoft.com/office/drawing/2014/main" id="{B2AEC152-D344-4925-9E14-990D641BE043}"/>
                </a:ext>
              </a:extLst>
            </p:cNvPr>
            <p:cNvSpPr txBox="1">
              <a:spLocks/>
            </p:cNvSpPr>
            <p:nvPr/>
          </p:nvSpPr>
          <p:spPr>
            <a:xfrm>
              <a:off x="8805672" y="367588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Japan</a:t>
              </a:r>
            </a:p>
          </p:txBody>
        </p:sp>
        <p:pic>
          <p:nvPicPr>
            <p:cNvPr id="2056" name="Picture 8" descr="Flag of Uruguay - Wikipedia">
              <a:extLst>
                <a:ext uri="{FF2B5EF4-FFF2-40B4-BE49-F238E27FC236}">
                  <a16:creationId xmlns:a16="http://schemas.microsoft.com/office/drawing/2014/main" id="{5B2AA10C-C8A2-4B47-ACAE-54DB60D5760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912" y="24688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Content Placeholder 2">
              <a:extLst>
                <a:ext uri="{FF2B5EF4-FFF2-40B4-BE49-F238E27FC236}">
                  <a16:creationId xmlns:a16="http://schemas.microsoft.com/office/drawing/2014/main" id="{C64E2E7D-50E7-4DC7-AD2B-EC5029709804}"/>
                </a:ext>
              </a:extLst>
            </p:cNvPr>
            <p:cNvSpPr txBox="1">
              <a:spLocks/>
            </p:cNvSpPr>
            <p:nvPr/>
          </p:nvSpPr>
          <p:spPr>
            <a:xfrm>
              <a:off x="1457253" y="420624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Germany</a:t>
              </a:r>
            </a:p>
          </p:txBody>
        </p:sp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D41A2B47-46C0-45CA-99BE-427DF5D1D314}"/>
                </a:ext>
              </a:extLst>
            </p:cNvPr>
            <p:cNvSpPr txBox="1">
              <a:spLocks/>
            </p:cNvSpPr>
            <p:nvPr/>
          </p:nvSpPr>
          <p:spPr>
            <a:xfrm>
              <a:off x="3321510" y="420624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Argentina</a:t>
              </a:r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3D7A384-105E-45CD-8130-A633BF5E7D71}"/>
                </a:ext>
              </a:extLst>
            </p:cNvPr>
            <p:cNvSpPr txBox="1">
              <a:spLocks/>
            </p:cNvSpPr>
            <p:nvPr/>
          </p:nvSpPr>
          <p:spPr>
            <a:xfrm>
              <a:off x="5141166" y="420624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Russia</a:t>
              </a:r>
            </a:p>
          </p:txBody>
        </p:sp>
        <p:sp>
          <p:nvSpPr>
            <p:cNvPr id="44" name="Content Placeholder 2">
              <a:extLst>
                <a:ext uri="{FF2B5EF4-FFF2-40B4-BE49-F238E27FC236}">
                  <a16:creationId xmlns:a16="http://schemas.microsoft.com/office/drawing/2014/main" id="{87C55B88-4CD2-4A1C-B4A7-0B8A04F264EC}"/>
                </a:ext>
              </a:extLst>
            </p:cNvPr>
            <p:cNvSpPr txBox="1">
              <a:spLocks/>
            </p:cNvSpPr>
            <p:nvPr/>
          </p:nvSpPr>
          <p:spPr>
            <a:xfrm>
              <a:off x="6906959" y="420624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Portugal</a:t>
              </a:r>
            </a:p>
          </p:txBody>
        </p:sp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95A3E041-0EA1-423B-90FC-47E891AB7DB5}"/>
                </a:ext>
              </a:extLst>
            </p:cNvPr>
            <p:cNvSpPr txBox="1">
              <a:spLocks/>
            </p:cNvSpPr>
            <p:nvPr/>
          </p:nvSpPr>
          <p:spPr>
            <a:xfrm>
              <a:off x="8805672" y="420624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USA</a:t>
              </a:r>
            </a:p>
          </p:txBody>
        </p:sp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6326AF1A-23C4-4634-A4E6-351059B965B0}"/>
                </a:ext>
              </a:extLst>
            </p:cNvPr>
            <p:cNvSpPr txBox="1">
              <a:spLocks/>
            </p:cNvSpPr>
            <p:nvPr/>
          </p:nvSpPr>
          <p:spPr>
            <a:xfrm>
              <a:off x="1457253" y="4754880"/>
              <a:ext cx="1458462" cy="30261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Netherlands</a:t>
              </a:r>
            </a:p>
          </p:txBody>
        </p:sp>
        <p:sp>
          <p:nvSpPr>
            <p:cNvPr id="47" name="Content Placeholder 2">
              <a:extLst>
                <a:ext uri="{FF2B5EF4-FFF2-40B4-BE49-F238E27FC236}">
                  <a16:creationId xmlns:a16="http://schemas.microsoft.com/office/drawing/2014/main" id="{D83BCEE7-EBD3-490B-9D3A-14937903BBC8}"/>
                </a:ext>
              </a:extLst>
            </p:cNvPr>
            <p:cNvSpPr txBox="1">
              <a:spLocks/>
            </p:cNvSpPr>
            <p:nvPr/>
          </p:nvSpPr>
          <p:spPr>
            <a:xfrm>
              <a:off x="3321510" y="475488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Wales</a:t>
              </a:r>
            </a:p>
          </p:txBody>
        </p:sp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13C969D7-7335-4916-ACFE-8A3FF886151F}"/>
                </a:ext>
              </a:extLst>
            </p:cNvPr>
            <p:cNvSpPr txBox="1">
              <a:spLocks/>
            </p:cNvSpPr>
            <p:nvPr/>
          </p:nvSpPr>
          <p:spPr>
            <a:xfrm>
              <a:off x="5141166" y="475488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Senegal</a:t>
              </a:r>
            </a:p>
          </p:txBody>
        </p:sp>
        <p:sp>
          <p:nvSpPr>
            <p:cNvPr id="49" name="Content Placeholder 2">
              <a:extLst>
                <a:ext uri="{FF2B5EF4-FFF2-40B4-BE49-F238E27FC236}">
                  <a16:creationId xmlns:a16="http://schemas.microsoft.com/office/drawing/2014/main" id="{AAD0B54F-644C-49F5-837A-2F9F5090C9F8}"/>
                </a:ext>
              </a:extLst>
            </p:cNvPr>
            <p:cNvSpPr txBox="1">
              <a:spLocks/>
            </p:cNvSpPr>
            <p:nvPr/>
          </p:nvSpPr>
          <p:spPr>
            <a:xfrm>
              <a:off x="6906959" y="475488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Chile</a:t>
              </a:r>
            </a:p>
          </p:txBody>
        </p:sp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F55107EF-923D-401C-B0A1-53DA99AF6125}"/>
                </a:ext>
              </a:extLst>
            </p:cNvPr>
            <p:cNvSpPr txBox="1">
              <a:spLocks/>
            </p:cNvSpPr>
            <p:nvPr/>
          </p:nvSpPr>
          <p:spPr>
            <a:xfrm>
              <a:off x="8805672" y="475488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IR Iran</a:t>
              </a:r>
            </a:p>
          </p:txBody>
        </p:sp>
        <p:sp>
          <p:nvSpPr>
            <p:cNvPr id="51" name="Content Placeholder 2">
              <a:extLst>
                <a:ext uri="{FF2B5EF4-FFF2-40B4-BE49-F238E27FC236}">
                  <a16:creationId xmlns:a16="http://schemas.microsoft.com/office/drawing/2014/main" id="{56073920-B5D7-4EB7-AA10-05D9BA835367}"/>
                </a:ext>
              </a:extLst>
            </p:cNvPr>
            <p:cNvSpPr txBox="1">
              <a:spLocks/>
            </p:cNvSpPr>
            <p:nvPr/>
          </p:nvSpPr>
          <p:spPr>
            <a:xfrm>
              <a:off x="10524744" y="256386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Poland</a:t>
              </a:r>
            </a:p>
          </p:txBody>
        </p:sp>
        <p:sp>
          <p:nvSpPr>
            <p:cNvPr id="52" name="Content Placeholder 2">
              <a:extLst>
                <a:ext uri="{FF2B5EF4-FFF2-40B4-BE49-F238E27FC236}">
                  <a16:creationId xmlns:a16="http://schemas.microsoft.com/office/drawing/2014/main" id="{632CE383-1BEC-4886-B342-CE45DB433DBB}"/>
                </a:ext>
              </a:extLst>
            </p:cNvPr>
            <p:cNvSpPr txBox="1">
              <a:spLocks/>
            </p:cNvSpPr>
            <p:nvPr/>
          </p:nvSpPr>
          <p:spPr>
            <a:xfrm>
              <a:off x="10524744" y="311810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Peru</a:t>
              </a:r>
            </a:p>
          </p:txBody>
        </p:sp>
        <p:sp>
          <p:nvSpPr>
            <p:cNvPr id="53" name="Content Placeholder 2">
              <a:extLst>
                <a:ext uri="{FF2B5EF4-FFF2-40B4-BE49-F238E27FC236}">
                  <a16:creationId xmlns:a16="http://schemas.microsoft.com/office/drawing/2014/main" id="{90358333-1CB1-47CB-A04E-70C276F32C48}"/>
                </a:ext>
              </a:extLst>
            </p:cNvPr>
            <p:cNvSpPr txBox="1">
              <a:spLocks/>
            </p:cNvSpPr>
            <p:nvPr/>
          </p:nvSpPr>
          <p:spPr>
            <a:xfrm>
              <a:off x="10524744" y="367588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Morocco</a:t>
              </a:r>
            </a:p>
          </p:txBody>
        </p:sp>
        <p:sp>
          <p:nvSpPr>
            <p:cNvPr id="54" name="Content Placeholder 2">
              <a:extLst>
                <a:ext uri="{FF2B5EF4-FFF2-40B4-BE49-F238E27FC236}">
                  <a16:creationId xmlns:a16="http://schemas.microsoft.com/office/drawing/2014/main" id="{4A6C869B-13A1-4486-8A20-308F7C0EEA11}"/>
                </a:ext>
              </a:extLst>
            </p:cNvPr>
            <p:cNvSpPr txBox="1">
              <a:spLocks/>
            </p:cNvSpPr>
            <p:nvPr/>
          </p:nvSpPr>
          <p:spPr>
            <a:xfrm>
              <a:off x="10524744" y="420624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Serbia</a:t>
              </a:r>
            </a:p>
          </p:txBody>
        </p:sp>
        <p:sp>
          <p:nvSpPr>
            <p:cNvPr id="55" name="Content Placeholder 2">
              <a:extLst>
                <a:ext uri="{FF2B5EF4-FFF2-40B4-BE49-F238E27FC236}">
                  <a16:creationId xmlns:a16="http://schemas.microsoft.com/office/drawing/2014/main" id="{79A325A3-4CCD-4BFF-87BB-6081E0E12C28}"/>
                </a:ext>
              </a:extLst>
            </p:cNvPr>
            <p:cNvSpPr txBox="1">
              <a:spLocks/>
            </p:cNvSpPr>
            <p:nvPr/>
          </p:nvSpPr>
          <p:spPr>
            <a:xfrm>
              <a:off x="10524744" y="4754880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Ukraine</a:t>
              </a:r>
            </a:p>
          </p:txBody>
        </p:sp>
        <p:sp>
          <p:nvSpPr>
            <p:cNvPr id="56" name="Content Placeholder 2">
              <a:extLst>
                <a:ext uri="{FF2B5EF4-FFF2-40B4-BE49-F238E27FC236}">
                  <a16:creationId xmlns:a16="http://schemas.microsoft.com/office/drawing/2014/main" id="{6B9CF033-DFB4-4DE2-A65E-C928FF9E2D0D}"/>
                </a:ext>
              </a:extLst>
            </p:cNvPr>
            <p:cNvSpPr txBox="1">
              <a:spLocks/>
            </p:cNvSpPr>
            <p:nvPr/>
          </p:nvSpPr>
          <p:spPr>
            <a:xfrm>
              <a:off x="1457253" y="532180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Austria</a:t>
              </a:r>
            </a:p>
          </p:txBody>
        </p:sp>
        <p:sp>
          <p:nvSpPr>
            <p:cNvPr id="57" name="Content Placeholder 2">
              <a:extLst>
                <a:ext uri="{FF2B5EF4-FFF2-40B4-BE49-F238E27FC236}">
                  <a16:creationId xmlns:a16="http://schemas.microsoft.com/office/drawing/2014/main" id="{14301FB2-915A-4F3E-8EA6-CAD29190487A}"/>
                </a:ext>
              </a:extLst>
            </p:cNvPr>
            <p:cNvSpPr txBox="1">
              <a:spLocks/>
            </p:cNvSpPr>
            <p:nvPr/>
          </p:nvSpPr>
          <p:spPr>
            <a:xfrm>
              <a:off x="3321510" y="532180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Iraq</a:t>
              </a:r>
            </a:p>
          </p:txBody>
        </p:sp>
        <p:sp>
          <p:nvSpPr>
            <p:cNvPr id="58" name="Content Placeholder 2">
              <a:extLst>
                <a:ext uri="{FF2B5EF4-FFF2-40B4-BE49-F238E27FC236}">
                  <a16:creationId xmlns:a16="http://schemas.microsoft.com/office/drawing/2014/main" id="{8067C4DC-6860-433A-8820-4648455AE2AB}"/>
                </a:ext>
              </a:extLst>
            </p:cNvPr>
            <p:cNvSpPr txBox="1">
              <a:spLocks/>
            </p:cNvSpPr>
            <p:nvPr/>
          </p:nvSpPr>
          <p:spPr>
            <a:xfrm>
              <a:off x="5141166" y="532180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Tunisia</a:t>
              </a:r>
            </a:p>
          </p:txBody>
        </p:sp>
        <p:sp>
          <p:nvSpPr>
            <p:cNvPr id="59" name="Content Placeholder 2">
              <a:extLst>
                <a:ext uri="{FF2B5EF4-FFF2-40B4-BE49-F238E27FC236}">
                  <a16:creationId xmlns:a16="http://schemas.microsoft.com/office/drawing/2014/main" id="{5279EA51-CC0F-4B6E-8943-B4727B64F0DB}"/>
                </a:ext>
              </a:extLst>
            </p:cNvPr>
            <p:cNvSpPr txBox="1">
              <a:spLocks/>
            </p:cNvSpPr>
            <p:nvPr/>
          </p:nvSpPr>
          <p:spPr>
            <a:xfrm>
              <a:off x="6906959" y="532180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Korea R.</a:t>
              </a:r>
            </a:p>
          </p:txBody>
        </p:sp>
        <p:sp>
          <p:nvSpPr>
            <p:cNvPr id="60" name="Content Placeholder 2">
              <a:extLst>
                <a:ext uri="{FF2B5EF4-FFF2-40B4-BE49-F238E27FC236}">
                  <a16:creationId xmlns:a16="http://schemas.microsoft.com/office/drawing/2014/main" id="{A7EF80E1-CC89-4980-B5BF-E765267D6B9B}"/>
                </a:ext>
              </a:extLst>
            </p:cNvPr>
            <p:cNvSpPr txBox="1">
              <a:spLocks/>
            </p:cNvSpPr>
            <p:nvPr/>
          </p:nvSpPr>
          <p:spPr>
            <a:xfrm>
              <a:off x="8805672" y="532180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Algeria</a:t>
              </a:r>
            </a:p>
          </p:txBody>
        </p:sp>
        <p:sp>
          <p:nvSpPr>
            <p:cNvPr id="61" name="Content Placeholder 2">
              <a:extLst>
                <a:ext uri="{FF2B5EF4-FFF2-40B4-BE49-F238E27FC236}">
                  <a16:creationId xmlns:a16="http://schemas.microsoft.com/office/drawing/2014/main" id="{CA98CE76-779A-4EA3-8768-EF7B832CA2AE}"/>
                </a:ext>
              </a:extLst>
            </p:cNvPr>
            <p:cNvSpPr txBox="1">
              <a:spLocks/>
            </p:cNvSpPr>
            <p:nvPr/>
          </p:nvSpPr>
          <p:spPr>
            <a:xfrm>
              <a:off x="10524744" y="5321808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Czech R.</a:t>
              </a:r>
            </a:p>
          </p:txBody>
        </p:sp>
        <p:sp>
          <p:nvSpPr>
            <p:cNvPr id="62" name="Content Placeholder 2">
              <a:extLst>
                <a:ext uri="{FF2B5EF4-FFF2-40B4-BE49-F238E27FC236}">
                  <a16:creationId xmlns:a16="http://schemas.microsoft.com/office/drawing/2014/main" id="{16822976-ECC7-42B0-9A6A-D459FC05B1BA}"/>
                </a:ext>
              </a:extLst>
            </p:cNvPr>
            <p:cNvSpPr txBox="1">
              <a:spLocks/>
            </p:cNvSpPr>
            <p:nvPr/>
          </p:nvSpPr>
          <p:spPr>
            <a:xfrm>
              <a:off x="1457253" y="590702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Nigeria</a:t>
              </a:r>
            </a:p>
          </p:txBody>
        </p:sp>
        <p:sp>
          <p:nvSpPr>
            <p:cNvPr id="63" name="Content Placeholder 2">
              <a:extLst>
                <a:ext uri="{FF2B5EF4-FFF2-40B4-BE49-F238E27FC236}">
                  <a16:creationId xmlns:a16="http://schemas.microsoft.com/office/drawing/2014/main" id="{1A05C478-F002-4420-925C-8CD5B3EB7FC5}"/>
                </a:ext>
              </a:extLst>
            </p:cNvPr>
            <p:cNvSpPr txBox="1">
              <a:spLocks/>
            </p:cNvSpPr>
            <p:nvPr/>
          </p:nvSpPr>
          <p:spPr>
            <a:xfrm>
              <a:off x="3321510" y="590702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Costa Rica</a:t>
              </a:r>
            </a:p>
          </p:txBody>
        </p:sp>
        <p:sp>
          <p:nvSpPr>
            <p:cNvPr id="64" name="Content Placeholder 2">
              <a:extLst>
                <a:ext uri="{FF2B5EF4-FFF2-40B4-BE49-F238E27FC236}">
                  <a16:creationId xmlns:a16="http://schemas.microsoft.com/office/drawing/2014/main" id="{3364CA4B-1BCF-4408-A725-571DDF6A2A1B}"/>
                </a:ext>
              </a:extLst>
            </p:cNvPr>
            <p:cNvSpPr txBox="1">
              <a:spLocks/>
            </p:cNvSpPr>
            <p:nvPr/>
          </p:nvSpPr>
          <p:spPr>
            <a:xfrm>
              <a:off x="5141166" y="590702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Romania</a:t>
              </a:r>
            </a:p>
          </p:txBody>
        </p:sp>
        <p:sp>
          <p:nvSpPr>
            <p:cNvPr id="65" name="Content Placeholder 2">
              <a:extLst>
                <a:ext uri="{FF2B5EF4-FFF2-40B4-BE49-F238E27FC236}">
                  <a16:creationId xmlns:a16="http://schemas.microsoft.com/office/drawing/2014/main" id="{6E63CE6A-55D9-40EA-BA83-E6DA2E92F87C}"/>
                </a:ext>
              </a:extLst>
            </p:cNvPr>
            <p:cNvSpPr txBox="1">
              <a:spLocks/>
            </p:cNvSpPr>
            <p:nvPr/>
          </p:nvSpPr>
          <p:spPr>
            <a:xfrm>
              <a:off x="6900306" y="590702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Egypt</a:t>
              </a:r>
            </a:p>
          </p:txBody>
        </p:sp>
        <p:sp>
          <p:nvSpPr>
            <p:cNvPr id="66" name="Content Placeholder 2">
              <a:extLst>
                <a:ext uri="{FF2B5EF4-FFF2-40B4-BE49-F238E27FC236}">
                  <a16:creationId xmlns:a16="http://schemas.microsoft.com/office/drawing/2014/main" id="{BF99583D-D398-4449-8E5D-B57571A3B356}"/>
                </a:ext>
              </a:extLst>
            </p:cNvPr>
            <p:cNvSpPr txBox="1">
              <a:spLocks/>
            </p:cNvSpPr>
            <p:nvPr/>
          </p:nvSpPr>
          <p:spPr>
            <a:xfrm>
              <a:off x="8805672" y="5907024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Canada</a:t>
              </a:r>
            </a:p>
          </p:txBody>
        </p: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38BA85EE-6A7B-4277-9F5C-3EFC2337175F}"/>
                </a:ext>
              </a:extLst>
            </p:cNvPr>
            <p:cNvSpPr txBox="1">
              <a:spLocks/>
            </p:cNvSpPr>
            <p:nvPr/>
          </p:nvSpPr>
          <p:spPr>
            <a:xfrm>
              <a:off x="10524744" y="5757736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Northern Ireland</a:t>
              </a:r>
            </a:p>
          </p:txBody>
        </p:sp>
        <p:sp>
          <p:nvSpPr>
            <p:cNvPr id="68" name="Content Placeholder 2">
              <a:extLst>
                <a:ext uri="{FF2B5EF4-FFF2-40B4-BE49-F238E27FC236}">
                  <a16:creationId xmlns:a16="http://schemas.microsoft.com/office/drawing/2014/main" id="{315B830D-1365-4340-9038-CA2FABFF9D1C}"/>
                </a:ext>
              </a:extLst>
            </p:cNvPr>
            <p:cNvSpPr txBox="1">
              <a:spLocks/>
            </p:cNvSpPr>
            <p:nvPr/>
          </p:nvSpPr>
          <p:spPr>
            <a:xfrm>
              <a:off x="1457253" y="6428232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Australia</a:t>
              </a:r>
            </a:p>
          </p:txBody>
        </p:sp>
        <p:sp>
          <p:nvSpPr>
            <p:cNvPr id="69" name="Content Placeholder 2">
              <a:extLst>
                <a:ext uri="{FF2B5EF4-FFF2-40B4-BE49-F238E27FC236}">
                  <a16:creationId xmlns:a16="http://schemas.microsoft.com/office/drawing/2014/main" id="{1A02FBA8-9108-434E-BEF1-D2A5ABC93E65}"/>
                </a:ext>
              </a:extLst>
            </p:cNvPr>
            <p:cNvSpPr txBox="1">
              <a:spLocks/>
            </p:cNvSpPr>
            <p:nvPr/>
          </p:nvSpPr>
          <p:spPr>
            <a:xfrm>
              <a:off x="3321510" y="6428232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Slovakia</a:t>
              </a:r>
            </a:p>
          </p:txBody>
        </p:sp>
        <p:sp>
          <p:nvSpPr>
            <p:cNvPr id="70" name="Content Placeholder 2">
              <a:extLst>
                <a:ext uri="{FF2B5EF4-FFF2-40B4-BE49-F238E27FC236}">
                  <a16:creationId xmlns:a16="http://schemas.microsoft.com/office/drawing/2014/main" id="{5167ACCB-D5B5-4501-84E8-D2969304C2C9}"/>
                </a:ext>
              </a:extLst>
            </p:cNvPr>
            <p:cNvSpPr txBox="1">
              <a:spLocks/>
            </p:cNvSpPr>
            <p:nvPr/>
          </p:nvSpPr>
          <p:spPr>
            <a:xfrm>
              <a:off x="5141166" y="6428232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Paraguay</a:t>
              </a:r>
            </a:p>
          </p:txBody>
        </p:sp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8E0DF199-FE99-4E70-9DC8-600E610DDEC9}"/>
                </a:ext>
              </a:extLst>
            </p:cNvPr>
            <p:cNvSpPr txBox="1">
              <a:spLocks/>
            </p:cNvSpPr>
            <p:nvPr/>
          </p:nvSpPr>
          <p:spPr>
            <a:xfrm>
              <a:off x="6900306" y="6428232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Cameroon</a:t>
              </a:r>
            </a:p>
          </p:txBody>
        </p:sp>
        <p:sp>
          <p:nvSpPr>
            <p:cNvPr id="73" name="Content Placeholder 2">
              <a:extLst>
                <a:ext uri="{FF2B5EF4-FFF2-40B4-BE49-F238E27FC236}">
                  <a16:creationId xmlns:a16="http://schemas.microsoft.com/office/drawing/2014/main" id="{C13AB4AE-D04D-4FC1-B6A7-ACAF21CC592F}"/>
                </a:ext>
              </a:extLst>
            </p:cNvPr>
            <p:cNvSpPr txBox="1">
              <a:spLocks/>
            </p:cNvSpPr>
            <p:nvPr/>
          </p:nvSpPr>
          <p:spPr>
            <a:xfrm>
              <a:off x="10524744" y="6316266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Rep. of Ireland</a:t>
              </a:r>
            </a:p>
          </p:txBody>
        </p:sp>
        <p:sp>
          <p:nvSpPr>
            <p:cNvPr id="75" name="Content Placeholder 2">
              <a:extLst>
                <a:ext uri="{FF2B5EF4-FFF2-40B4-BE49-F238E27FC236}">
                  <a16:creationId xmlns:a16="http://schemas.microsoft.com/office/drawing/2014/main" id="{B82B936E-2184-4808-86FF-7476426071CA}"/>
                </a:ext>
              </a:extLst>
            </p:cNvPr>
            <p:cNvSpPr txBox="1">
              <a:spLocks/>
            </p:cNvSpPr>
            <p:nvPr/>
          </p:nvSpPr>
          <p:spPr>
            <a:xfrm>
              <a:off x="8805672" y="6428232"/>
              <a:ext cx="1280160" cy="27432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/>
                <a:t>Venezuela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5A523FF-1A85-4CAC-B6B7-11D045E0B1E0}"/>
                </a:ext>
              </a:extLst>
            </p:cNvPr>
            <p:cNvPicPr>
              <a:picLocks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884664" y="2468880"/>
              <a:ext cx="667512" cy="466344"/>
            </a:xfrm>
            <a:prstGeom prst="rect">
              <a:avLst/>
            </a:prstGeom>
          </p:spPr>
        </p:pic>
        <p:pic>
          <p:nvPicPr>
            <p:cNvPr id="2064" name="Picture 16" descr="Flag of Peru - Wikipedia">
              <a:extLst>
                <a:ext uri="{FF2B5EF4-FFF2-40B4-BE49-F238E27FC236}">
                  <a16:creationId xmlns:a16="http://schemas.microsoft.com/office/drawing/2014/main" id="{62344564-F1A0-4CAE-A7D9-D917AFA647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664" y="3026664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Flag of Colombia - Wikipedia">
              <a:extLst>
                <a:ext uri="{FF2B5EF4-FFF2-40B4-BE49-F238E27FC236}">
                  <a16:creationId xmlns:a16="http://schemas.microsoft.com/office/drawing/2014/main" id="{81CCA068-A7A9-49B1-9C6B-FB44C4FD0C3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160" y="3026664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 descr="File:Flag of Sweden.svg - Wikipedia">
              <a:extLst>
                <a:ext uri="{FF2B5EF4-FFF2-40B4-BE49-F238E27FC236}">
                  <a16:creationId xmlns:a16="http://schemas.microsoft.com/office/drawing/2014/main" id="{8C379205-95EB-430F-985B-3E852BAF718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912" y="358444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 descr="Flag of Japan - Wikipedia">
              <a:extLst>
                <a:ext uri="{FF2B5EF4-FFF2-40B4-BE49-F238E27FC236}">
                  <a16:creationId xmlns:a16="http://schemas.microsoft.com/office/drawing/2014/main" id="{F68CB0BD-C30B-4CFB-863A-8B8CA62A9A3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160" y="358444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Flag of Morocco - Wikipedia">
              <a:extLst>
                <a:ext uri="{FF2B5EF4-FFF2-40B4-BE49-F238E27FC236}">
                  <a16:creationId xmlns:a16="http://schemas.microsoft.com/office/drawing/2014/main" id="{DF188D38-4E4E-4FDB-8D39-9A68024CDEBB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664" y="358444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File:Flag of Denmark.svg - Wikimedia Commons">
              <a:extLst>
                <a:ext uri="{FF2B5EF4-FFF2-40B4-BE49-F238E27FC236}">
                  <a16:creationId xmlns:a16="http://schemas.microsoft.com/office/drawing/2014/main" id="{B0F5D207-F4E6-42A9-91A8-2548D57B3D2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3654" y="358444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Flag of Germany - Wikipedia">
              <a:extLst>
                <a:ext uri="{FF2B5EF4-FFF2-40B4-BE49-F238E27FC236}">
                  <a16:creationId xmlns:a16="http://schemas.microsoft.com/office/drawing/2014/main" id="{9D08CF2F-6BDB-45E1-9A61-D0E469545C6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64" y="413308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8" name="Picture 30" descr="File:Flag of the Netherlands.svg - Wikimedia Commons">
              <a:extLst>
                <a:ext uri="{FF2B5EF4-FFF2-40B4-BE49-F238E27FC236}">
                  <a16:creationId xmlns:a16="http://schemas.microsoft.com/office/drawing/2014/main" id="{CFC1EAF6-AFA5-41AF-933B-E01AE142E56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64" y="469087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0" name="Picture 32" descr="Flag of Wales - Wikipedia">
              <a:extLst>
                <a:ext uri="{FF2B5EF4-FFF2-40B4-BE49-F238E27FC236}">
                  <a16:creationId xmlns:a16="http://schemas.microsoft.com/office/drawing/2014/main" id="{019FB01F-BC9B-42E7-B020-F611024E34E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430" y="469087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2" name="Picture 34" descr="Dosya:Flag of Argentina.svg - Vikipedi">
              <a:extLst>
                <a:ext uri="{FF2B5EF4-FFF2-40B4-BE49-F238E27FC236}">
                  <a16:creationId xmlns:a16="http://schemas.microsoft.com/office/drawing/2014/main" id="{FD542B65-B2EF-4EB7-ADCD-63B4B356B1F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430" y="413308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4" name="Picture 36" descr="Flag of Russia - Wikipedia">
              <a:extLst>
                <a:ext uri="{FF2B5EF4-FFF2-40B4-BE49-F238E27FC236}">
                  <a16:creationId xmlns:a16="http://schemas.microsoft.com/office/drawing/2014/main" id="{39D41D50-B251-41D1-92A2-C5615C1CE47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3654" y="413308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6" name="Picture 38" descr="Portuguese Flag Stock Photo - Download Image Now - Portugal, Flag, Portuguese  Flag - iStock">
              <a:extLst>
                <a:ext uri="{FF2B5EF4-FFF2-40B4-BE49-F238E27FC236}">
                  <a16:creationId xmlns:a16="http://schemas.microsoft.com/office/drawing/2014/main" id="{78B1BD0C-B14A-453B-A219-4DE1F0C3F5B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912" y="413308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8" name="Picture 40" descr="Flag of the United States - Wikipedia">
              <a:extLst>
                <a:ext uri="{FF2B5EF4-FFF2-40B4-BE49-F238E27FC236}">
                  <a16:creationId xmlns:a16="http://schemas.microsoft.com/office/drawing/2014/main" id="{29725DA4-06EC-48C1-B203-BBDE8416453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160" y="413308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0" name="Picture 42" descr="Flag of Serbia | History, Meaning &amp; Design | Britannica">
              <a:extLst>
                <a:ext uri="{FF2B5EF4-FFF2-40B4-BE49-F238E27FC236}">
                  <a16:creationId xmlns:a16="http://schemas.microsoft.com/office/drawing/2014/main" id="{E865FFA8-8ADD-4B32-8581-93C7701665F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664" y="4133088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2" name="Picture 44" descr="File:Flag of Ukraine.svg - Wikimedia Commons">
              <a:extLst>
                <a:ext uri="{FF2B5EF4-FFF2-40B4-BE49-F238E27FC236}">
                  <a16:creationId xmlns:a16="http://schemas.microsoft.com/office/drawing/2014/main" id="{0CA559E5-3A29-469B-A219-14170BCED95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664" y="469087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4" name="Picture 46" descr="Flag of the Czech Republic - Wikipedia">
              <a:extLst>
                <a:ext uri="{FF2B5EF4-FFF2-40B4-BE49-F238E27FC236}">
                  <a16:creationId xmlns:a16="http://schemas.microsoft.com/office/drawing/2014/main" id="{03920488-1E59-4B59-8CF4-7CF639EF464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664" y="523951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96" name="Picture 48" descr="Dosya:Flag of Northern Ireland (1924–1953).svg - Vikipedi">
              <a:extLst>
                <a:ext uri="{FF2B5EF4-FFF2-40B4-BE49-F238E27FC236}">
                  <a16:creationId xmlns:a16="http://schemas.microsoft.com/office/drawing/2014/main" id="{B70BD08E-E015-417C-B550-3FC9B49E7EF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4664" y="580644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5290679-2A74-44E3-8D59-747F0799ADA8}"/>
                </a:ext>
              </a:extLst>
            </p:cNvPr>
            <p:cNvPicPr>
              <a:picLocks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9884664" y="6355080"/>
              <a:ext cx="667512" cy="466344"/>
            </a:xfrm>
            <a:prstGeom prst="rect">
              <a:avLst/>
            </a:prstGeom>
          </p:spPr>
        </p:pic>
        <p:pic>
          <p:nvPicPr>
            <p:cNvPr id="2100" name="Picture 52" descr="Flag of Venezuela | History, Meaning &amp; Design | Britannica">
              <a:extLst>
                <a:ext uri="{FF2B5EF4-FFF2-40B4-BE49-F238E27FC236}">
                  <a16:creationId xmlns:a16="http://schemas.microsoft.com/office/drawing/2014/main" id="{77F5DF5E-C153-4112-B3D2-788B64C214D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160" y="63550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2" name="Picture 54" descr="File:Flag of Canada.svg - Wikipedia">
              <a:extLst>
                <a:ext uri="{FF2B5EF4-FFF2-40B4-BE49-F238E27FC236}">
                  <a16:creationId xmlns:a16="http://schemas.microsoft.com/office/drawing/2014/main" id="{CA39D4AE-810B-423D-BB2D-0B6E14889E3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160" y="580644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4" name="Picture 56" descr="Dosya:Flag of Algeria.svg - Vikipedi">
              <a:extLst>
                <a:ext uri="{FF2B5EF4-FFF2-40B4-BE49-F238E27FC236}">
                  <a16:creationId xmlns:a16="http://schemas.microsoft.com/office/drawing/2014/main" id="{CEE16206-9899-4A49-8486-E4488E985BD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8160" y="523951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EA4BC1A8-1FF1-4332-B261-98F637DBA36B}"/>
                </a:ext>
              </a:extLst>
            </p:cNvPr>
            <p:cNvPicPr>
              <a:picLocks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8138160" y="4690872"/>
              <a:ext cx="667512" cy="466344"/>
            </a:xfrm>
            <a:prstGeom prst="rect">
              <a:avLst/>
            </a:prstGeom>
          </p:spPr>
        </p:pic>
        <p:pic>
          <p:nvPicPr>
            <p:cNvPr id="2106" name="Picture 58" descr="Flag of Senegal | Colors, Symbols, Design | Britannica">
              <a:extLst>
                <a:ext uri="{FF2B5EF4-FFF2-40B4-BE49-F238E27FC236}">
                  <a16:creationId xmlns:a16="http://schemas.microsoft.com/office/drawing/2014/main" id="{8940D753-CA27-478B-8434-34CA72BAFF40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3654" y="469087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8" name="Picture 60" descr="Flag of Chile | History, Design, Colors | Britannica">
              <a:extLst>
                <a:ext uri="{FF2B5EF4-FFF2-40B4-BE49-F238E27FC236}">
                  <a16:creationId xmlns:a16="http://schemas.microsoft.com/office/drawing/2014/main" id="{00AB062C-7C22-469E-9074-EB83A4A13B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912" y="469087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0" name="Picture 62" descr="Flag of Austria - Wikipedia">
              <a:extLst>
                <a:ext uri="{FF2B5EF4-FFF2-40B4-BE49-F238E27FC236}">
                  <a16:creationId xmlns:a16="http://schemas.microsoft.com/office/drawing/2014/main" id="{B9369417-D3C9-4F40-9921-8E4C5B50D43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64" y="523951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2" name="Picture 64" descr="Flag of Iraq - Wikipedia">
              <a:extLst>
                <a:ext uri="{FF2B5EF4-FFF2-40B4-BE49-F238E27FC236}">
                  <a16:creationId xmlns:a16="http://schemas.microsoft.com/office/drawing/2014/main" id="{8031C9FD-58F7-4E52-A0AF-9051BBD29AC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430" y="523951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4" name="Picture 66" descr="Flag of Tunisia | Red, White &amp; Black | Britannica">
              <a:extLst>
                <a:ext uri="{FF2B5EF4-FFF2-40B4-BE49-F238E27FC236}">
                  <a16:creationId xmlns:a16="http://schemas.microsoft.com/office/drawing/2014/main" id="{D17B7A28-B106-4D63-AED8-48354003715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3654" y="523951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6" name="Picture 68" descr="Flag of South Korea | Symbolism, Meaning &amp; History | Britannica">
              <a:extLst>
                <a:ext uri="{FF2B5EF4-FFF2-40B4-BE49-F238E27FC236}">
                  <a16:creationId xmlns:a16="http://schemas.microsoft.com/office/drawing/2014/main" id="{38A724DA-FC2A-4759-BEF1-9CC81455D7C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912" y="5239512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18" name="Picture 70" descr="Flag of Egypt - Wikipedia">
              <a:extLst>
                <a:ext uri="{FF2B5EF4-FFF2-40B4-BE49-F238E27FC236}">
                  <a16:creationId xmlns:a16="http://schemas.microsoft.com/office/drawing/2014/main" id="{5F8F6B7B-42B2-40F2-A4ED-69556FE03B6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912" y="580644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0" name="Picture 72" descr="Flag of Cameroon | Colors, Meaning &amp; History | Britannica">
              <a:extLst>
                <a:ext uri="{FF2B5EF4-FFF2-40B4-BE49-F238E27FC236}">
                  <a16:creationId xmlns:a16="http://schemas.microsoft.com/office/drawing/2014/main" id="{23C67071-73BB-4233-8347-B91A881E9C3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3912" y="63550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2" name="Picture 74" descr="Flag of Paraguay - Wikipedia">
              <a:extLst>
                <a:ext uri="{FF2B5EF4-FFF2-40B4-BE49-F238E27FC236}">
                  <a16:creationId xmlns:a16="http://schemas.microsoft.com/office/drawing/2014/main" id="{70DA46AC-1765-44D9-B61B-B2FC77576A8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3654" y="63550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4" name="Picture 76" descr="Flag of Romania - Wikipedia">
              <a:extLst>
                <a:ext uri="{FF2B5EF4-FFF2-40B4-BE49-F238E27FC236}">
                  <a16:creationId xmlns:a16="http://schemas.microsoft.com/office/drawing/2014/main" id="{93724F75-9941-4C89-855F-2284AC200D0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3654" y="580644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6" name="Picture 78" descr="Flag of Costa Rica | Meaning, Colors &amp; History | Britannica">
              <a:extLst>
                <a:ext uri="{FF2B5EF4-FFF2-40B4-BE49-F238E27FC236}">
                  <a16:creationId xmlns:a16="http://schemas.microsoft.com/office/drawing/2014/main" id="{0711D88D-1958-40A1-8130-F525119D419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430" y="580644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28" name="Picture 80" descr="Dosya:Flag of Slovakia.svg - Vikipedi">
              <a:extLst>
                <a:ext uri="{FF2B5EF4-FFF2-40B4-BE49-F238E27FC236}">
                  <a16:creationId xmlns:a16="http://schemas.microsoft.com/office/drawing/2014/main" id="{7AF40799-BCB4-40B8-BC68-522F9E4D034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1430" y="63550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0" name="Picture 82" descr="Dosya:Flag of Nigeria.svg - Vikipedi">
              <a:extLst>
                <a:ext uri="{FF2B5EF4-FFF2-40B4-BE49-F238E27FC236}">
                  <a16:creationId xmlns:a16="http://schemas.microsoft.com/office/drawing/2014/main" id="{8ED24FC4-392D-40DD-9DA8-5724F18DA67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64" y="580644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32" name="Picture 84" descr="Dosya:Flag of Australia.svg - Vikipedi">
              <a:extLst>
                <a:ext uri="{FF2B5EF4-FFF2-40B4-BE49-F238E27FC236}">
                  <a16:creationId xmlns:a16="http://schemas.microsoft.com/office/drawing/2014/main" id="{A9B0D40E-8ECB-4DB0-96B9-EFEB6DAC3C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164" y="6355080"/>
              <a:ext cx="667512" cy="466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6478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br>
              <a:rPr lang="tr-TR" dirty="0"/>
            </a:br>
            <a:r>
              <a:rPr lang="en-US" sz="28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E024-2991-4113-A039-FDCDEAFB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r-TR" dirty="0"/>
              <a:t>Number of iterations = 10,000</a:t>
            </a:r>
          </a:p>
          <a:p>
            <a:r>
              <a:rPr lang="tr-TR" dirty="0"/>
              <a:t>Random shuffling of teams at each stage to consider uncertainty</a:t>
            </a:r>
          </a:p>
          <a:p>
            <a:r>
              <a:rPr lang="tr-TR" dirty="0"/>
              <a:t>Stages:</a:t>
            </a:r>
          </a:p>
          <a:p>
            <a:pPr lvl="1"/>
            <a:r>
              <a:rPr lang="tr-TR" dirty="0"/>
              <a:t>Group Stage</a:t>
            </a:r>
          </a:p>
          <a:p>
            <a:pPr lvl="1"/>
            <a:r>
              <a:rPr lang="tr-TR" dirty="0"/>
              <a:t>Round of 32</a:t>
            </a:r>
          </a:p>
          <a:p>
            <a:pPr lvl="1"/>
            <a:r>
              <a:rPr lang="tr-TR" dirty="0"/>
              <a:t>Round of 16</a:t>
            </a:r>
          </a:p>
          <a:p>
            <a:pPr lvl="1"/>
            <a:r>
              <a:rPr lang="tr-TR" dirty="0"/>
              <a:t>Quarterfinals</a:t>
            </a:r>
          </a:p>
          <a:p>
            <a:pPr lvl="1"/>
            <a:r>
              <a:rPr lang="tr-TR" dirty="0"/>
              <a:t>Semifinals</a:t>
            </a:r>
          </a:p>
          <a:p>
            <a:pPr lvl="1"/>
            <a:r>
              <a:rPr lang="tr-TR" dirty="0"/>
              <a:t>Final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903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br>
              <a:rPr lang="tr-TR" dirty="0"/>
            </a:br>
            <a:r>
              <a:rPr lang="en-US" sz="2800" dirty="0"/>
              <a:t>Results</a:t>
            </a:r>
            <a:r>
              <a:rPr lang="tr-TR" sz="2800" dirty="0"/>
              <a:t> &amp; Discussion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E024-2991-4113-A039-FDCDEAFB9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8936"/>
          </a:xfrm>
        </p:spPr>
        <p:txBody>
          <a:bodyPr/>
          <a:lstStyle/>
          <a:p>
            <a:r>
              <a:rPr lang="en-US" dirty="0"/>
              <a:t>Brazil: 50.09%</a:t>
            </a:r>
          </a:p>
          <a:p>
            <a:r>
              <a:rPr lang="en-US" dirty="0"/>
              <a:t>Belgium: 49.91%</a:t>
            </a:r>
          </a:p>
        </p:txBody>
      </p:sp>
      <p:pic>
        <p:nvPicPr>
          <p:cNvPr id="4" name="Picture 3" descr="C:\Users\mertc\AppData\Local\Microsoft\Windows\INetCache\Content.MSO\CD3241A6.tmp">
            <a:extLst>
              <a:ext uri="{FF2B5EF4-FFF2-40B4-BE49-F238E27FC236}">
                <a16:creationId xmlns:a16="http://schemas.microsoft.com/office/drawing/2014/main" id="{F863114B-A7C8-49EC-9D35-156CB0E31F9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681" y="2892425"/>
            <a:ext cx="7605037" cy="37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3ECA3E-7285-453D-A5A8-7670D2B50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620" y="782747"/>
            <a:ext cx="2936419" cy="1974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963D86-FCD3-4F96-8598-B3BAF0AE2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0836" y="782747"/>
            <a:ext cx="2918338" cy="1974742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1132C1A-4357-42F5-9B6D-262EDD6DBB8C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346" y="3796276"/>
            <a:ext cx="2429527" cy="163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73DF00-2DC6-4AB9-9099-4A1ADB46A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27" y="3796276"/>
            <a:ext cx="2429527" cy="170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624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br>
              <a:rPr lang="tr-TR" dirty="0"/>
            </a:br>
            <a:r>
              <a:rPr lang="en-US" sz="2800" dirty="0"/>
              <a:t>Results</a:t>
            </a:r>
            <a:r>
              <a:rPr lang="tr-TR" sz="2800" dirty="0"/>
              <a:t> &amp; Discussion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E024-2991-4113-A039-FDCDEAFB9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88936"/>
          </a:xfrm>
        </p:spPr>
        <p:txBody>
          <a:bodyPr/>
          <a:lstStyle/>
          <a:p>
            <a:r>
              <a:rPr lang="en-US" dirty="0"/>
              <a:t>Convergence Graph</a:t>
            </a:r>
          </a:p>
        </p:txBody>
      </p:sp>
      <p:pic>
        <p:nvPicPr>
          <p:cNvPr id="5" name="Picture 4" descr="C:\Users\mertc\AppData\Local\Microsoft\Windows\INetCache\Content.MSO\CC2E64A4.tmp">
            <a:extLst>
              <a:ext uri="{FF2B5EF4-FFF2-40B4-BE49-F238E27FC236}">
                <a16:creationId xmlns:a16="http://schemas.microsoft.com/office/drawing/2014/main" id="{C871DEDA-FB4B-4475-87D7-A2158C20516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83" y="2520092"/>
            <a:ext cx="6749234" cy="37283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270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34BC6-27F2-490E-8B70-E9178AB3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420AF-8092-4F48-BEE2-9BF891BE6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0134" cy="4351338"/>
          </a:xfrm>
        </p:spPr>
        <p:txBody>
          <a:bodyPr>
            <a:normAutofit fontScale="92500" lnSpcReduction="10000"/>
          </a:bodyPr>
          <a:lstStyle/>
          <a:p>
            <a:r>
              <a:rPr lang="tr-TR" dirty="0"/>
              <a:t>Objective:</a:t>
            </a:r>
          </a:p>
          <a:p>
            <a:pPr lvl="1"/>
            <a:r>
              <a:rPr lang="tr-TR" dirty="0"/>
              <a:t>To predict the winner of 2026 FIFA World Cup according to historical data using machine learning techniques</a:t>
            </a:r>
            <a:endParaRPr lang="en-US" dirty="0"/>
          </a:p>
          <a:p>
            <a:r>
              <a:rPr lang="tr-TR" dirty="0"/>
              <a:t>Steps Implemented:</a:t>
            </a:r>
          </a:p>
          <a:p>
            <a:pPr lvl="1"/>
            <a:r>
              <a:rPr lang="en-US" dirty="0"/>
              <a:t>Data Collection and Preprocessing</a:t>
            </a:r>
          </a:p>
          <a:p>
            <a:pPr lvl="1"/>
            <a:r>
              <a:rPr lang="en-US" dirty="0"/>
              <a:t>Exploratory Data Analysis</a:t>
            </a:r>
          </a:p>
          <a:p>
            <a:pPr lvl="1"/>
            <a:r>
              <a:rPr lang="en-US" dirty="0"/>
              <a:t>Evaluation of Prediction Models</a:t>
            </a:r>
          </a:p>
          <a:p>
            <a:pPr lvl="2"/>
            <a:r>
              <a:rPr lang="en-US" dirty="0"/>
              <a:t>SVM </a:t>
            </a:r>
            <a:r>
              <a:rPr lang="tr-TR" dirty="0"/>
              <a:t>Selected </a:t>
            </a:r>
            <a:r>
              <a:rPr lang="en-US" dirty="0"/>
              <a:t>for Balanced Performance</a:t>
            </a:r>
          </a:p>
          <a:p>
            <a:pPr lvl="1"/>
            <a:r>
              <a:rPr lang="en-US" dirty="0"/>
              <a:t>Simulation of the Tournament</a:t>
            </a:r>
          </a:p>
          <a:p>
            <a:pPr lvl="2"/>
            <a:r>
              <a:rPr lang="en-US" dirty="0"/>
              <a:t>Random Shuffling with 10,000 iterations</a:t>
            </a:r>
          </a:p>
          <a:p>
            <a:pPr lvl="2"/>
            <a:r>
              <a:rPr lang="en-US" dirty="0"/>
              <a:t>Competitive Results Between Brazil (50.09%) and Belgium (49.91%)</a:t>
            </a:r>
          </a:p>
          <a:p>
            <a:pPr lvl="2"/>
            <a:endParaRPr lang="en-US" dirty="0">
              <a:highlight>
                <a:srgbClr val="FF00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7FA632-A3A8-4AA6-B59B-30C15C069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334" y="1953723"/>
            <a:ext cx="5257800" cy="295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810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4048B-F073-4AC9-8F3D-1C663ABD5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5E024-2991-4113-A039-FDCDEAFB9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effectLst>
                  <a:outerShdw sx="0" sy="0">
                    <a:srgbClr val="000000"/>
                  </a:outerShdw>
                </a:effectLst>
              </a:rPr>
              <a:t>Addressing Missing Data</a:t>
            </a:r>
            <a:endParaRPr lang="en-US" dirty="0">
              <a:effectLst>
                <a:outerShdw sx="0" sy="0">
                  <a:srgbClr val="000000"/>
                </a:outerShdw>
              </a:effectLst>
            </a:endParaRPr>
          </a:p>
          <a:p>
            <a:r>
              <a:rPr lang="en-GB" dirty="0">
                <a:effectLst>
                  <a:outerShdw sx="0" sy="0">
                    <a:srgbClr val="000000"/>
                  </a:outerShdw>
                </a:effectLst>
              </a:rPr>
              <a:t>Enhanced Data Exploration and Feature Engineering</a:t>
            </a:r>
            <a:endParaRPr lang="en-US" dirty="0">
              <a:effectLst>
                <a:outerShdw sx="0" sy="0">
                  <a:srgbClr val="000000"/>
                </a:outerShdw>
              </a:effectLst>
            </a:endParaRPr>
          </a:p>
          <a:p>
            <a:r>
              <a:rPr lang="en-GB" dirty="0">
                <a:effectLst>
                  <a:outerShdw sx="0" sy="0">
                    <a:srgbClr val="000000"/>
                  </a:outerShdw>
                </a:effectLst>
              </a:rPr>
              <a:t>Exploring other Machine Learning Classification Models</a:t>
            </a:r>
            <a:endParaRPr lang="en-US" dirty="0">
              <a:effectLst>
                <a:outerShdw sx="0" sy="0">
                  <a:srgbClr val="000000"/>
                </a:outerShdw>
              </a:effectLst>
            </a:endParaRPr>
          </a:p>
          <a:p>
            <a:r>
              <a:rPr lang="en-GB" dirty="0">
                <a:effectLst>
                  <a:outerShdw sx="0" sy="0">
                    <a:srgbClr val="000000"/>
                  </a:outerShdw>
                </a:effectLst>
              </a:rPr>
              <a:t>Hyperparameter Tuning</a:t>
            </a:r>
            <a:endParaRPr lang="en-US" dirty="0">
              <a:effectLst>
                <a:outerShdw sx="0" sy="0">
                  <a:srgbClr val="000000"/>
                </a:outerShdw>
              </a:effectLst>
            </a:endParaRPr>
          </a:p>
          <a:p>
            <a:r>
              <a:rPr lang="en-GB" dirty="0">
                <a:effectLst>
                  <a:outerShdw sx="0" sy="0">
                    <a:srgbClr val="000000"/>
                  </a:outerShdw>
                </a:effectLst>
              </a:rPr>
              <a:t>Inclusion of Year Information</a:t>
            </a:r>
            <a:endParaRPr lang="en-US" dirty="0">
              <a:effectLst>
                <a:outerShdw sx="0" sy="0">
                  <a:srgbClr val="000000"/>
                </a:outerShdw>
              </a:effectLst>
            </a:endParaRPr>
          </a:p>
          <a:p>
            <a:r>
              <a:rPr lang="en-GB" dirty="0">
                <a:effectLst>
                  <a:outerShdw sx="0" sy="0">
                    <a:srgbClr val="000000"/>
                  </a:outerShdw>
                </a:effectLst>
              </a:rPr>
              <a:t>Considering Games that Resulted in Draw</a:t>
            </a:r>
            <a:endParaRPr lang="en-US" dirty="0">
              <a:effectLst>
                <a:outerShdw sx="0" sy="0">
                  <a:srgbClr val="000000"/>
                </a:outerShdw>
              </a:effectLst>
            </a:endParaRPr>
          </a:p>
          <a:p>
            <a:r>
              <a:rPr lang="en-GB" dirty="0">
                <a:effectLst>
                  <a:outerShdw sx="0" sy="0">
                    <a:srgbClr val="000000"/>
                  </a:outerShdw>
                </a:effectLst>
              </a:rPr>
              <a:t>Excluding Friendly Games from the Dataset</a:t>
            </a:r>
            <a:endParaRPr lang="en-US" dirty="0">
              <a:effectLst>
                <a:outerShdw sx="0" sy="0">
                  <a:srgbClr val="000000"/>
                </a:outerShdw>
              </a:effectLst>
            </a:endParaRPr>
          </a:p>
          <a:p>
            <a:r>
              <a:rPr lang="en-GB" dirty="0">
                <a:effectLst>
                  <a:outerShdw sx="0" sy="0">
                    <a:srgbClr val="000000"/>
                  </a:outerShdw>
                </a:effectLst>
              </a:rPr>
              <a:t>Revisiting the Simulation After the Qualified Teams and Groups are Officially Published</a:t>
            </a:r>
            <a:endParaRPr lang="en-US" dirty="0">
              <a:effectLst>
                <a:outerShdw sx="0" sy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561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FB041-04E8-4792-9CDE-86116129D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71829"/>
            <a:ext cx="10515600" cy="171434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THANK YOU!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#This is not an investment advice!</a:t>
            </a:r>
          </a:p>
        </p:txBody>
      </p:sp>
    </p:spTree>
    <p:extLst>
      <p:ext uri="{BB962C8B-B14F-4D97-AF65-F5344CB8AC3E}">
        <p14:creationId xmlns:p14="http://schemas.microsoft.com/office/powerpoint/2010/main" val="80051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primary objectives are to:</a:t>
            </a:r>
            <a:endParaRPr lang="en-US" dirty="0"/>
          </a:p>
          <a:p>
            <a:pPr lvl="0"/>
            <a:r>
              <a:rPr lang="en-GB" dirty="0"/>
              <a:t>Utilize machine learning techniques to analyse historical data of international games and develop predictive models for determining the winner of 2026 FIFA World Cup.</a:t>
            </a:r>
            <a:endParaRPr lang="en-US" dirty="0"/>
          </a:p>
          <a:p>
            <a:pPr lvl="0"/>
            <a:r>
              <a:rPr lang="en-GB" dirty="0"/>
              <a:t>Conduct a comprehensive evaluation of the developed prediction models to identify and select the best-performing model, including the assessment of performance metrics.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19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BE19-B4FA-FBAA-DEAE-727E9FCB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Paul, the Octopus</a:t>
            </a:r>
            <a:br>
              <a:rPr lang="tr-TR" dirty="0"/>
            </a:br>
            <a:r>
              <a:rPr lang="tr-TR" sz="2800" dirty="0"/>
              <a:t>From Tentacles to Terabytes</a:t>
            </a:r>
            <a:endParaRPr lang="en-US" sz="2800" dirty="0"/>
          </a:p>
        </p:txBody>
      </p:sp>
      <p:pic>
        <p:nvPicPr>
          <p:cNvPr id="4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C3DF452-1C56-36F1-B306-1A407A509C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2345171"/>
            <a:ext cx="10515600" cy="435133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4B5D70-8F8B-C2FF-F29B-65EE09A88DF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12 out of 14 games correctly. Accuracy = ~85.7%.</a:t>
            </a:r>
          </a:p>
        </p:txBody>
      </p:sp>
    </p:spTree>
    <p:extLst>
      <p:ext uri="{BB962C8B-B14F-4D97-AF65-F5344CB8AC3E}">
        <p14:creationId xmlns:p14="http://schemas.microsoft.com/office/powerpoint/2010/main" val="4187411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  <a:br>
              <a:rPr lang="tr-TR" dirty="0"/>
            </a:br>
            <a:r>
              <a:rPr lang="tr-TR" sz="2800" dirty="0"/>
              <a:t>Data Source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tr-TR" dirty="0"/>
              <a:t>Retrieved from </a:t>
            </a:r>
            <a:endParaRPr lang="en-US" dirty="0"/>
          </a:p>
          <a:p>
            <a:pPr marL="457200" lvl="1" indent="0">
              <a:buNone/>
            </a:pPr>
            <a:r>
              <a:rPr lang="tr-TR" dirty="0"/>
              <a:t>(https://www.kaggle.com/datasets/brenda89/fifa-world-cup-2022/data)</a:t>
            </a:r>
          </a:p>
          <a:p>
            <a:r>
              <a:rPr lang="tr-TR" dirty="0"/>
              <a:t>International games from August 1993 to June 2022</a:t>
            </a:r>
          </a:p>
          <a:p>
            <a:r>
              <a:rPr lang="tr-TR" dirty="0"/>
              <a:t>23921 games (rows) x 25 features (columns) including:</a:t>
            </a:r>
          </a:p>
          <a:p>
            <a:pPr lvl="1"/>
            <a:r>
              <a:rPr lang="tr-TR" dirty="0"/>
              <a:t>Date</a:t>
            </a:r>
          </a:p>
          <a:p>
            <a:pPr lvl="1"/>
            <a:r>
              <a:rPr lang="tr-TR" dirty="0"/>
              <a:t>Teams and Their Continents</a:t>
            </a:r>
          </a:p>
          <a:p>
            <a:pPr lvl="1"/>
            <a:r>
              <a:rPr lang="tr-TR" dirty="0"/>
              <a:t>Fifa Ranks</a:t>
            </a:r>
          </a:p>
          <a:p>
            <a:pPr lvl="1"/>
            <a:r>
              <a:rPr lang="tr-TR" dirty="0"/>
              <a:t>Total FIFA Points</a:t>
            </a:r>
          </a:p>
          <a:p>
            <a:pPr lvl="1"/>
            <a:r>
              <a:rPr lang="tr-TR" dirty="0"/>
              <a:t>Goals Scored</a:t>
            </a:r>
          </a:p>
          <a:p>
            <a:pPr lvl="1"/>
            <a:r>
              <a:rPr lang="tr-TR" dirty="0"/>
              <a:t>Tournament</a:t>
            </a:r>
          </a:p>
          <a:p>
            <a:pPr lvl="1"/>
            <a:r>
              <a:rPr lang="tr-TR" dirty="0"/>
              <a:t>Location</a:t>
            </a:r>
          </a:p>
          <a:p>
            <a:pPr lvl="1"/>
            <a:r>
              <a:rPr lang="tr-TR" dirty="0"/>
              <a:t>Penalty Shootouts</a:t>
            </a:r>
          </a:p>
          <a:p>
            <a:pPr lvl="1"/>
            <a:r>
              <a:rPr lang="tr-TR" dirty="0"/>
              <a:t>Result</a:t>
            </a:r>
          </a:p>
          <a:p>
            <a:pPr lvl="1"/>
            <a:r>
              <a:rPr lang="tr-TR" dirty="0"/>
              <a:t>Average Player Position Strength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98046-1FBC-CBB7-1C12-B067CECAF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068" y="1825625"/>
            <a:ext cx="893041" cy="3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313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Collection</a:t>
            </a:r>
            <a:br>
              <a:rPr lang="tr-TR" dirty="0"/>
            </a:br>
            <a:r>
              <a:rPr lang="en-US" sz="2800" dirty="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Checked for Duplicate Data</a:t>
            </a:r>
          </a:p>
          <a:p>
            <a:r>
              <a:rPr lang="en-US" dirty="0"/>
              <a:t>Transformed Data Types</a:t>
            </a:r>
          </a:p>
          <a:p>
            <a:r>
              <a:rPr lang="en-US" dirty="0"/>
              <a:t>Checked Missing Values</a:t>
            </a:r>
          </a:p>
          <a:p>
            <a:pPr lvl="1"/>
            <a:r>
              <a:rPr lang="en-US" dirty="0"/>
              <a:t>Heatmap Visualization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E7D115-F5F1-4F25-A43B-3587D30C1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1037"/>
            <a:ext cx="4599709" cy="518975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9F595F-9069-41A4-B739-CFAAD30845F0}"/>
              </a:ext>
            </a:extLst>
          </p:cNvPr>
          <p:cNvSpPr txBox="1"/>
          <p:nvPr/>
        </p:nvSpPr>
        <p:spPr>
          <a:xfrm>
            <a:off x="6303818" y="5870787"/>
            <a:ext cx="43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Heatmap Visualization of the Dataset</a:t>
            </a:r>
          </a:p>
        </p:txBody>
      </p:sp>
    </p:spTree>
    <p:extLst>
      <p:ext uri="{BB962C8B-B14F-4D97-AF65-F5344CB8AC3E}">
        <p14:creationId xmlns:p14="http://schemas.microsoft.com/office/powerpoint/2010/main" val="726896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Collection</a:t>
            </a:r>
            <a:br>
              <a:rPr lang="tr-TR" dirty="0"/>
            </a:br>
            <a:r>
              <a:rPr lang="en-US" sz="2800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Features Added</a:t>
            </a:r>
          </a:p>
          <a:p>
            <a:pPr lvl="1"/>
            <a:r>
              <a:rPr lang="en-US" dirty="0"/>
              <a:t>Home Advantage (Binary)</a:t>
            </a:r>
          </a:p>
          <a:p>
            <a:pPr lvl="1"/>
            <a:r>
              <a:rPr lang="en-US" dirty="0"/>
              <a:t>Is Win? (Binary)</a:t>
            </a:r>
          </a:p>
          <a:p>
            <a:pPr lvl="1"/>
            <a:endParaRPr lang="en-US" dirty="0"/>
          </a:p>
          <a:p>
            <a:r>
              <a:rPr lang="en-US" dirty="0"/>
              <a:t>Correlation Matrix Examined</a:t>
            </a:r>
          </a:p>
        </p:txBody>
      </p:sp>
      <p:pic>
        <p:nvPicPr>
          <p:cNvPr id="6" name="Picture 5" descr="C:\Users\mertc\AppData\Local\Microsoft\Windows\INetCache\Content.MSO\3832BAB4.tmp">
            <a:extLst>
              <a:ext uri="{FF2B5EF4-FFF2-40B4-BE49-F238E27FC236}">
                <a16:creationId xmlns:a16="http://schemas.microsoft.com/office/drawing/2014/main" id="{9C9745C3-39F9-4F7D-A478-AE5BCC40C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547" y="1441306"/>
            <a:ext cx="646719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44E2A7-EC46-46D1-A76B-255F8B0AC43A}"/>
              </a:ext>
            </a:extLst>
          </p:cNvPr>
          <p:cNvSpPr txBox="1"/>
          <p:nvPr/>
        </p:nvSpPr>
        <p:spPr>
          <a:xfrm>
            <a:off x="6961909" y="5792644"/>
            <a:ext cx="43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Correlation Matrix of 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58871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F70CA-A6E0-4336-BCEB-C92F7708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Collection</a:t>
            </a:r>
            <a:br>
              <a:rPr lang="tr-TR" dirty="0"/>
            </a:br>
            <a:r>
              <a:rPr lang="en-US" sz="2800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92894-9926-408E-8CD6-158E2BB6F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1150" cy="4351338"/>
          </a:xfrm>
        </p:spPr>
        <p:txBody>
          <a:bodyPr>
            <a:normAutofit/>
          </a:bodyPr>
          <a:lstStyle/>
          <a:p>
            <a:r>
              <a:rPr lang="en-US" dirty="0"/>
              <a:t>Following Features were Selected:</a:t>
            </a:r>
          </a:p>
          <a:p>
            <a:pPr lvl="1"/>
            <a:r>
              <a:rPr lang="en-US" dirty="0"/>
              <a:t>Home and Away Team FIFA Ranks</a:t>
            </a:r>
          </a:p>
          <a:p>
            <a:pPr lvl="1"/>
            <a:r>
              <a:rPr lang="en-US" dirty="0"/>
              <a:t>Home and Away Team Total FIFA Points</a:t>
            </a:r>
          </a:p>
          <a:p>
            <a:pPr lvl="1"/>
            <a:r>
              <a:rPr lang="en-US" dirty="0"/>
              <a:t>Home Advantage</a:t>
            </a:r>
          </a:p>
          <a:p>
            <a:pPr lvl="1"/>
            <a:r>
              <a:rPr lang="en-US" dirty="0"/>
              <a:t>Home and Away Team Position Scores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44E2A7-EC46-46D1-A76B-255F8B0AC43A}"/>
              </a:ext>
            </a:extLst>
          </p:cNvPr>
          <p:cNvSpPr txBox="1"/>
          <p:nvPr/>
        </p:nvSpPr>
        <p:spPr>
          <a:xfrm>
            <a:off x="7281011" y="5657707"/>
            <a:ext cx="439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Correlation Matrix of Selected Features</a:t>
            </a:r>
          </a:p>
        </p:txBody>
      </p:sp>
      <p:pic>
        <p:nvPicPr>
          <p:cNvPr id="8" name="Picture 7" descr="C:\Users\mertc\AppData\Local\Microsoft\Windows\INetCache\Content.MSO\580F56E2.tmp">
            <a:extLst>
              <a:ext uri="{FF2B5EF4-FFF2-40B4-BE49-F238E27FC236}">
                <a16:creationId xmlns:a16="http://schemas.microsoft.com/office/drawing/2014/main" id="{B1B44A38-E15C-4CAA-B16B-55566D59E2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896004" cy="3967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746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910FC440-AD0D-5DD7-865E-3FD281970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Feature Importance for Decision Tree</a:t>
            </a:r>
            <a:endParaRPr lang="en-US" dirty="0"/>
          </a:p>
        </p:txBody>
      </p:sp>
      <p:pic>
        <p:nvPicPr>
          <p:cNvPr id="3" name="Picture 2" descr="C:\Users\mertc\AppData\Local\Microsoft\Windows\INetCache\Content.MSO\1C8D7DF8.tmp">
            <a:extLst>
              <a:ext uri="{FF2B5EF4-FFF2-40B4-BE49-F238E27FC236}">
                <a16:creationId xmlns:a16="http://schemas.microsoft.com/office/drawing/2014/main" id="{06605BBC-B8BA-AEBB-EA45-052D73DAE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328" y="2462925"/>
            <a:ext cx="8429343" cy="371403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D34E3FC-2E92-6846-FA47-21633EF6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Data Collection</a:t>
            </a:r>
            <a:br>
              <a:rPr lang="tr-TR" dirty="0"/>
            </a:br>
            <a:r>
              <a:rPr lang="en-US" sz="2800" dirty="0"/>
              <a:t>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3848758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1177</TotalTime>
  <Words>2574</Words>
  <Application>Microsoft Office PowerPoint</Application>
  <PresentationFormat>Widescreen</PresentationFormat>
  <Paragraphs>393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SimSun</vt:lpstr>
      <vt:lpstr>Arial</vt:lpstr>
      <vt:lpstr>Calibri</vt:lpstr>
      <vt:lpstr>Google Sans</vt:lpstr>
      <vt:lpstr>Times New Roman</vt:lpstr>
      <vt:lpstr>Office Theme</vt:lpstr>
      <vt:lpstr>Predicting the 2026 FIFA World Cup Winner through Machine Learning Analysis  Hacettepe University VBM 683 - Machine Learning  Prepared By: Mert Çalışkan Faruk Tekbaş </vt:lpstr>
      <vt:lpstr>Introduction</vt:lpstr>
      <vt:lpstr>Objectives</vt:lpstr>
      <vt:lpstr>Paul, the Octopus From Tentacles to Terabytes</vt:lpstr>
      <vt:lpstr>Data Collection Data Source</vt:lpstr>
      <vt:lpstr>Data Collection Data Preprocessing</vt:lpstr>
      <vt:lpstr>Data Collection Feature Engineering</vt:lpstr>
      <vt:lpstr>Data Collection Feature Engineering</vt:lpstr>
      <vt:lpstr>Data Collection Feature Engineering</vt:lpstr>
      <vt:lpstr>Data Collection Feature Engineering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Prediction Model Methodology</vt:lpstr>
      <vt:lpstr>Prediction Model Methodology</vt:lpstr>
      <vt:lpstr>Prediction Model Results &amp; Discussion</vt:lpstr>
      <vt:lpstr>Prediction Model Results &amp; Discussion</vt:lpstr>
      <vt:lpstr>Prediction Model Results &amp; Discussion</vt:lpstr>
      <vt:lpstr>Prediction Model Results &amp; Discussion</vt:lpstr>
      <vt:lpstr>Prediction Model Results &amp; Discussion</vt:lpstr>
      <vt:lpstr>Simulation Methodology</vt:lpstr>
      <vt:lpstr>Simulation Methodology</vt:lpstr>
      <vt:lpstr>Simulation Results &amp; Discussion</vt:lpstr>
      <vt:lpstr>Simulation Results &amp; Discussion</vt:lpstr>
      <vt:lpstr>Conclusion</vt:lpstr>
      <vt:lpstr>Future Work</vt:lpstr>
      <vt:lpstr>THANK YOU!  #This is not an investment advice!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Mert Caliskan</dc:creator>
  <cp:lastModifiedBy>Mert Çalışkan</cp:lastModifiedBy>
  <cp:revision>150</cp:revision>
  <dcterms:created xsi:type="dcterms:W3CDTF">2023-12-17T19:35:56Z</dcterms:created>
  <dcterms:modified xsi:type="dcterms:W3CDTF">2023-12-20T13:57:33Z</dcterms:modified>
</cp:coreProperties>
</file>